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D37"/>
    <a:srgbClr val="737373"/>
    <a:srgbClr val="E58365"/>
    <a:srgbClr val="ACAF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10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1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12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13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14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15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Результаты деятельности по реализации проекта показали: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Информированность о ЗОЖ</c:v>
                </c:pt>
                <c:pt idx="1">
                  <c:v>Сформированность установки на сохранение здоровья</c:v>
                </c:pt>
                <c:pt idx="2">
                  <c:v>Состояние здоровья (самооценка)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0.96000000000000052</c:v>
                </c:pt>
                <c:pt idx="1">
                  <c:v>0.75000000000000056</c:v>
                </c:pt>
                <c:pt idx="2">
                  <c:v>0.51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Информированность о ЗОЖ</c:v>
                </c:pt>
                <c:pt idx="1">
                  <c:v>Сформированность установки на сохранение здоровья</c:v>
                </c:pt>
                <c:pt idx="2">
                  <c:v>Состояние здоровья (самооценка)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0.95000000000000051</c:v>
                </c:pt>
                <c:pt idx="1">
                  <c:v>0.71000000000000052</c:v>
                </c:pt>
                <c:pt idx="2">
                  <c:v>0.51</c:v>
                </c:pt>
              </c:numCache>
            </c:numRef>
          </c:val>
        </c:ser>
        <c:axId val="177651712"/>
        <c:axId val="177653248"/>
      </c:barChart>
      <c:catAx>
        <c:axId val="177651712"/>
        <c:scaling>
          <c:orientation val="minMax"/>
        </c:scaling>
        <c:axPos val="b"/>
        <c:majorTickMark val="none"/>
        <c:tickLblPos val="nextTo"/>
        <c:crossAx val="177653248"/>
        <c:crosses val="autoZero"/>
        <c:auto val="1"/>
        <c:lblAlgn val="ctr"/>
        <c:lblOffset val="100"/>
      </c:catAx>
      <c:valAx>
        <c:axId val="17765324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6517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</c:chart>
  <c:spPr>
    <a:solidFill>
      <a:prstClr val="white">
        <a:alpha val="60000"/>
      </a:prst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заболеваемость населения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11 месяцев 2024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55040.1</c:v>
                </c:pt>
                <c:pt idx="1">
                  <c:v>61318.1</c:v>
                </c:pt>
                <c:pt idx="2">
                  <c:v>84554.4</c:v>
                </c:pt>
                <c:pt idx="3">
                  <c:v>80151</c:v>
                </c:pt>
                <c:pt idx="4">
                  <c:v>62906</c:v>
                </c:pt>
              </c:numCache>
            </c:numRef>
          </c:val>
        </c:ser>
        <c:marker val="1"/>
        <c:axId val="186498432"/>
        <c:axId val="187384960"/>
      </c:lineChart>
      <c:catAx>
        <c:axId val="186498432"/>
        <c:scaling>
          <c:orientation val="minMax"/>
        </c:scaling>
        <c:axPos val="b"/>
        <c:majorTickMark val="none"/>
        <c:tickLblPos val="nextTo"/>
        <c:crossAx val="187384960"/>
        <c:crosses val="autoZero"/>
        <c:auto val="1"/>
        <c:lblAlgn val="ctr"/>
        <c:lblOffset val="100"/>
      </c:catAx>
      <c:valAx>
        <c:axId val="1873849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864984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</c:chart>
  <c:spPr>
    <a:solidFill>
      <a:prstClr val="white">
        <a:alpha val="60000"/>
      </a:prstClr>
    </a:solidFill>
  </c:spPr>
  <c:txPr>
    <a:bodyPr/>
    <a:lstStyle/>
    <a:p>
      <a:pPr>
        <a:defRPr sz="1800" b="0">
          <a:solidFill>
            <a:srgbClr val="737373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БСК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11 месяцев 2024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31489.7</c:v>
                </c:pt>
                <c:pt idx="1">
                  <c:v>32664.799999999996</c:v>
                </c:pt>
                <c:pt idx="2">
                  <c:v>32970.300000000003</c:v>
                </c:pt>
                <c:pt idx="3">
                  <c:v>29264.2</c:v>
                </c:pt>
                <c:pt idx="4">
                  <c:v>24444.400000000001</c:v>
                </c:pt>
              </c:numCache>
            </c:numRef>
          </c:val>
        </c:ser>
        <c:marker val="1"/>
        <c:axId val="187340288"/>
        <c:axId val="187341824"/>
      </c:lineChart>
      <c:catAx>
        <c:axId val="187340288"/>
        <c:scaling>
          <c:orientation val="minMax"/>
        </c:scaling>
        <c:axPos val="b"/>
        <c:majorTickMark val="none"/>
        <c:tickLblPos val="nextTo"/>
        <c:crossAx val="187341824"/>
        <c:crosses val="autoZero"/>
        <c:auto val="1"/>
        <c:lblAlgn val="ctr"/>
        <c:lblOffset val="100"/>
      </c:catAx>
      <c:valAx>
        <c:axId val="1873418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873402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spPr>
    <a:solidFill>
      <a:prstClr val="white">
        <a:alpha val="60000"/>
      </a:prstClr>
    </a:solidFill>
  </c:spPr>
  <c:txPr>
    <a:bodyPr/>
    <a:lstStyle/>
    <a:p>
      <a:pPr>
        <a:defRPr sz="1800" b="0">
          <a:solidFill>
            <a:srgbClr val="737373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диабетом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11 месяцев 2024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3033</c:v>
                </c:pt>
                <c:pt idx="1">
                  <c:v>2674.3</c:v>
                </c:pt>
                <c:pt idx="2">
                  <c:v>2871.3</c:v>
                </c:pt>
                <c:pt idx="3">
                  <c:v>2759.2</c:v>
                </c:pt>
                <c:pt idx="4">
                  <c:v>2991.5</c:v>
                </c:pt>
              </c:numCache>
            </c:numRef>
          </c:val>
        </c:ser>
        <c:marker val="1"/>
        <c:axId val="187510784"/>
        <c:axId val="187512320"/>
      </c:lineChart>
      <c:catAx>
        <c:axId val="187510784"/>
        <c:scaling>
          <c:orientation val="minMax"/>
        </c:scaling>
        <c:axPos val="b"/>
        <c:majorTickMark val="none"/>
        <c:tickLblPos val="nextTo"/>
        <c:crossAx val="187512320"/>
        <c:crosses val="autoZero"/>
        <c:auto val="1"/>
        <c:lblAlgn val="ctr"/>
        <c:lblOffset val="100"/>
      </c:catAx>
      <c:valAx>
        <c:axId val="18751232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875107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</c:chart>
  <c:spPr>
    <a:solidFill>
      <a:prstClr val="white">
        <a:alpha val="60000"/>
      </a:prstClr>
    </a:solidFill>
  </c:spPr>
  <c:txPr>
    <a:bodyPr/>
    <a:lstStyle/>
    <a:p>
      <a:pPr>
        <a:defRPr sz="1800" b="0">
          <a:solidFill>
            <a:srgbClr val="737373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Злокачественные новообразования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11 месяцев 2024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2497.8000000000002</c:v>
                </c:pt>
                <c:pt idx="1">
                  <c:v>2292.3000000000002</c:v>
                </c:pt>
                <c:pt idx="2">
                  <c:v>2475.1999999999998</c:v>
                </c:pt>
                <c:pt idx="3">
                  <c:v>1755.9</c:v>
                </c:pt>
                <c:pt idx="4">
                  <c:v>1965.8</c:v>
                </c:pt>
              </c:numCache>
            </c:numRef>
          </c:val>
        </c:ser>
        <c:marker val="1"/>
        <c:axId val="187479936"/>
        <c:axId val="187481472"/>
      </c:lineChart>
      <c:catAx>
        <c:axId val="187479936"/>
        <c:scaling>
          <c:orientation val="minMax"/>
        </c:scaling>
        <c:axPos val="b"/>
        <c:majorTickMark val="none"/>
        <c:tickLblPos val="nextTo"/>
        <c:crossAx val="187481472"/>
        <c:crosses val="autoZero"/>
        <c:auto val="1"/>
        <c:lblAlgn val="ctr"/>
        <c:lblOffset val="100"/>
      </c:catAx>
      <c:valAx>
        <c:axId val="1874814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87479936"/>
        <c:crosses val="autoZero"/>
        <c:crossBetween val="between"/>
        <c:minorUnit val="700"/>
      </c:valAx>
      <c:dTable>
        <c:showHorzBorder val="1"/>
        <c:showVertBorder val="1"/>
        <c:showOutline val="1"/>
        <c:showKeys val="1"/>
      </c:dTable>
    </c:plotArea>
    <c:plotVisOnly val="1"/>
  </c:chart>
  <c:spPr>
    <a:solidFill>
      <a:prstClr val="white">
        <a:alpha val="60000"/>
      </a:prstClr>
    </a:solidFill>
  </c:spPr>
  <c:txPr>
    <a:bodyPr/>
    <a:lstStyle/>
    <a:p>
      <a:pPr>
        <a:defRPr sz="1800" b="0">
          <a:solidFill>
            <a:srgbClr val="737373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Состоит на учете с токсикоманией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11 месяцев 2024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marker val="1"/>
        <c:axId val="187605376"/>
        <c:axId val="187606912"/>
      </c:lineChart>
      <c:catAx>
        <c:axId val="187605376"/>
        <c:scaling>
          <c:orientation val="minMax"/>
        </c:scaling>
        <c:axPos val="b"/>
        <c:majorTickMark val="none"/>
        <c:tickLblPos val="nextTo"/>
        <c:crossAx val="187606912"/>
        <c:crosses val="autoZero"/>
        <c:auto val="1"/>
        <c:lblAlgn val="ctr"/>
        <c:lblOffset val="100"/>
      </c:catAx>
      <c:valAx>
        <c:axId val="1876069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876053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</c:chart>
  <c:spPr>
    <a:solidFill>
      <a:prstClr val="white">
        <a:alpha val="60000"/>
      </a:prstClr>
    </a:solidFill>
  </c:spPr>
  <c:txPr>
    <a:bodyPr/>
    <a:lstStyle/>
    <a:p>
      <a:pPr>
        <a:defRPr sz="1800" b="0">
          <a:solidFill>
            <a:srgbClr val="737373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layout/>
      <c:txPr>
        <a:bodyPr/>
        <a:lstStyle/>
        <a:p>
          <a:pPr>
            <a:defRPr b="0"/>
          </a:pPr>
          <a:endParaRPr lang="ru-RU"/>
        </a:p>
      </c:tx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с ВУТ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11 месяцев 2024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44.8</c:v>
                </c:pt>
                <c:pt idx="1">
                  <c:v>128.80000000000001</c:v>
                </c:pt>
                <c:pt idx="2">
                  <c:v>128.30000000000001</c:v>
                </c:pt>
                <c:pt idx="3">
                  <c:v>149.19999999999999</c:v>
                </c:pt>
                <c:pt idx="4">
                  <c:v>192.8</c:v>
                </c:pt>
              </c:numCache>
            </c:numRef>
          </c:val>
        </c:ser>
        <c:marker val="1"/>
        <c:axId val="187648256"/>
        <c:axId val="187666432"/>
      </c:lineChart>
      <c:catAx>
        <c:axId val="187648256"/>
        <c:scaling>
          <c:orientation val="minMax"/>
        </c:scaling>
        <c:axPos val="b"/>
        <c:majorTickMark val="none"/>
        <c:tickLblPos val="nextTo"/>
        <c:crossAx val="187666432"/>
        <c:crosses val="autoZero"/>
        <c:auto val="1"/>
        <c:lblAlgn val="ctr"/>
        <c:lblOffset val="100"/>
      </c:catAx>
      <c:valAx>
        <c:axId val="1876664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876482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spPr>
    <a:solidFill>
      <a:prstClr val="white">
        <a:alpha val="60000"/>
      </a:prstClr>
    </a:solidFill>
  </c:spPr>
  <c:txPr>
    <a:bodyPr/>
    <a:lstStyle/>
    <a:p>
      <a:pPr>
        <a:defRPr sz="1800">
          <a:solidFill>
            <a:srgbClr val="737373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layout/>
      <c:txPr>
        <a:bodyPr/>
        <a:lstStyle/>
        <a:p>
          <a:pPr>
            <a:defRPr b="0"/>
          </a:pPr>
          <a:endParaRPr lang="ru-RU"/>
        </a:p>
      </c:txPr>
    </c:title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11 месяцев 2024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10.7</c:v>
                </c:pt>
                <c:pt idx="1">
                  <c:v>9.5</c:v>
                </c:pt>
                <c:pt idx="2">
                  <c:v>8.6</c:v>
                </c:pt>
                <c:pt idx="3">
                  <c:v>6.5</c:v>
                </c:pt>
                <c:pt idx="4">
                  <c:v>8.2000000000000011</c:v>
                </c:pt>
              </c:numCache>
            </c:numRef>
          </c:val>
        </c:ser>
        <c:marker val="1"/>
        <c:axId val="177502080"/>
        <c:axId val="177503616"/>
      </c:lineChart>
      <c:catAx>
        <c:axId val="177502080"/>
        <c:scaling>
          <c:orientation val="minMax"/>
        </c:scaling>
        <c:axPos val="b"/>
        <c:majorTickMark val="none"/>
        <c:tickLblPos val="nextTo"/>
        <c:crossAx val="177503616"/>
        <c:crosses val="autoZero"/>
        <c:auto val="1"/>
        <c:lblAlgn val="ctr"/>
        <c:lblOffset val="100"/>
      </c:catAx>
      <c:valAx>
        <c:axId val="17750361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775020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spPr>
    <a:solidFill>
      <a:prstClr val="white">
        <a:alpha val="60000"/>
      </a:prstClr>
    </a:solidFill>
  </c:spPr>
  <c:txPr>
    <a:bodyPr/>
    <a:lstStyle/>
    <a:p>
      <a:pPr>
        <a:defRPr sz="1800">
          <a:solidFill>
            <a:srgbClr val="737373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смертность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11 месяцев 2024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24.8</c:v>
                </c:pt>
                <c:pt idx="1">
                  <c:v>36.700000000000003</c:v>
                </c:pt>
                <c:pt idx="2">
                  <c:v>17.8</c:v>
                </c:pt>
                <c:pt idx="3">
                  <c:v>14.3</c:v>
                </c:pt>
                <c:pt idx="4">
                  <c:v>24.6</c:v>
                </c:pt>
              </c:numCache>
            </c:numRef>
          </c:val>
        </c:ser>
        <c:marker val="1"/>
        <c:axId val="186618240"/>
        <c:axId val="186619776"/>
      </c:lineChart>
      <c:catAx>
        <c:axId val="186618240"/>
        <c:scaling>
          <c:orientation val="minMax"/>
        </c:scaling>
        <c:axPos val="b"/>
        <c:majorTickMark val="none"/>
        <c:tickLblPos val="nextTo"/>
        <c:crossAx val="186619776"/>
        <c:crosses val="autoZero"/>
        <c:auto val="1"/>
        <c:lblAlgn val="ctr"/>
        <c:lblOffset val="100"/>
      </c:catAx>
      <c:valAx>
        <c:axId val="18661977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866182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spPr>
    <a:solidFill>
      <a:prstClr val="white">
        <a:alpha val="60000"/>
      </a:prstClr>
    </a:solidFill>
  </c:spPr>
  <c:txPr>
    <a:bodyPr/>
    <a:lstStyle/>
    <a:p>
      <a:pPr>
        <a:defRPr sz="1800" b="0">
          <a:solidFill>
            <a:srgbClr val="737373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Смертность в трудоспособном возрасте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11 месяцев 2024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10.6</c:v>
                </c:pt>
                <c:pt idx="2">
                  <c:v>7.2</c:v>
                </c:pt>
                <c:pt idx="3">
                  <c:v>0</c:v>
                </c:pt>
                <c:pt idx="4">
                  <c:v>6.9</c:v>
                </c:pt>
              </c:numCache>
            </c:numRef>
          </c:val>
        </c:ser>
        <c:marker val="1"/>
        <c:axId val="186645120"/>
        <c:axId val="186651008"/>
      </c:lineChart>
      <c:catAx>
        <c:axId val="186645120"/>
        <c:scaling>
          <c:orientation val="minMax"/>
        </c:scaling>
        <c:axPos val="b"/>
        <c:majorTickMark val="none"/>
        <c:tickLblPos val="nextTo"/>
        <c:crossAx val="186651008"/>
        <c:crosses val="autoZero"/>
        <c:auto val="1"/>
        <c:lblAlgn val="ctr"/>
        <c:lblOffset val="100"/>
      </c:catAx>
      <c:valAx>
        <c:axId val="1866510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866451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</c:chart>
  <c:spPr>
    <a:solidFill>
      <a:prstClr val="white">
        <a:alpha val="60000"/>
      </a:prstClr>
    </a:solidFill>
  </c:spPr>
  <c:txPr>
    <a:bodyPr/>
    <a:lstStyle/>
    <a:p>
      <a:pPr>
        <a:defRPr sz="1800" b="0">
          <a:solidFill>
            <a:srgbClr val="737373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ожидаемая продолжительность жизни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11 месяцев 2024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70.8</c:v>
                </c:pt>
                <c:pt idx="1">
                  <c:v>71.400000000000006</c:v>
                </c:pt>
                <c:pt idx="2">
                  <c:v>70.599999999999994</c:v>
                </c:pt>
                <c:pt idx="3">
                  <c:v>72.3</c:v>
                </c:pt>
                <c:pt idx="4">
                  <c:v>73.069999999999993</c:v>
                </c:pt>
              </c:numCache>
            </c:numRef>
          </c:val>
        </c:ser>
        <c:marker val="1"/>
        <c:axId val="187052800"/>
        <c:axId val="187054336"/>
      </c:lineChart>
      <c:catAx>
        <c:axId val="187052800"/>
        <c:scaling>
          <c:orientation val="minMax"/>
        </c:scaling>
        <c:axPos val="b"/>
        <c:majorTickMark val="none"/>
        <c:tickLblPos val="nextTo"/>
        <c:crossAx val="187054336"/>
        <c:crosses val="autoZero"/>
        <c:auto val="1"/>
        <c:lblAlgn val="ctr"/>
        <c:lblOffset val="100"/>
      </c:catAx>
      <c:valAx>
        <c:axId val="187054336"/>
        <c:scaling>
          <c:orientation val="minMax"/>
          <c:max val="74"/>
          <c:min val="70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87052800"/>
        <c:crosses val="autoZero"/>
        <c:crossBetween val="between"/>
        <c:majorUnit val="1"/>
        <c:minorUnit val="0.1"/>
      </c:valAx>
      <c:dTable>
        <c:showHorzBorder val="1"/>
        <c:showVertBorder val="1"/>
        <c:showOutline val="1"/>
        <c:showKeys val="1"/>
      </c:dTable>
    </c:plotArea>
    <c:plotVisOnly val="1"/>
  </c:chart>
  <c:spPr>
    <a:solidFill>
      <a:prstClr val="white">
        <a:alpha val="60000"/>
      </a:prstClr>
    </a:solidFill>
  </c:spPr>
  <c:txPr>
    <a:bodyPr/>
    <a:lstStyle/>
    <a:p>
      <a:pPr>
        <a:defRPr sz="1800" b="0">
          <a:solidFill>
            <a:srgbClr val="737373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Младенческая смертность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11 месяцев 2024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marker val="1"/>
        <c:axId val="187079680"/>
        <c:axId val="187085568"/>
      </c:lineChart>
      <c:catAx>
        <c:axId val="187079680"/>
        <c:scaling>
          <c:orientation val="minMax"/>
        </c:scaling>
        <c:axPos val="b"/>
        <c:majorTickMark val="none"/>
        <c:tickLblPos val="nextTo"/>
        <c:crossAx val="187085568"/>
        <c:crosses val="autoZero"/>
        <c:auto val="1"/>
        <c:lblAlgn val="ctr"/>
        <c:lblOffset val="100"/>
      </c:catAx>
      <c:valAx>
        <c:axId val="187085568"/>
        <c:scaling>
          <c:orientation val="minMax"/>
          <c:max val="1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87079680"/>
        <c:crosses val="autoZero"/>
        <c:crossBetween val="between"/>
        <c:majorUnit val="0.5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</c:chart>
  <c:spPr>
    <a:solidFill>
      <a:prstClr val="white">
        <a:alpha val="60000"/>
      </a:prstClr>
    </a:solidFill>
  </c:spPr>
  <c:txPr>
    <a:bodyPr/>
    <a:lstStyle/>
    <a:p>
      <a:pPr>
        <a:defRPr sz="1800" b="0">
          <a:solidFill>
            <a:srgbClr val="737373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Коэфициент старости населения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11 месяцев 2024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12.6</c:v>
                </c:pt>
                <c:pt idx="1">
                  <c:v>12.65</c:v>
                </c:pt>
                <c:pt idx="2">
                  <c:v>12.7</c:v>
                </c:pt>
                <c:pt idx="3">
                  <c:v>12.7</c:v>
                </c:pt>
                <c:pt idx="4">
                  <c:v>12.8</c:v>
                </c:pt>
              </c:numCache>
            </c:numRef>
          </c:val>
        </c:ser>
        <c:marker val="1"/>
        <c:axId val="187134720"/>
        <c:axId val="187136256"/>
      </c:lineChart>
      <c:catAx>
        <c:axId val="187134720"/>
        <c:scaling>
          <c:orientation val="minMax"/>
        </c:scaling>
        <c:axPos val="b"/>
        <c:majorTickMark val="none"/>
        <c:tickLblPos val="nextTo"/>
        <c:crossAx val="187136256"/>
        <c:crosses val="autoZero"/>
        <c:auto val="1"/>
        <c:lblAlgn val="ctr"/>
        <c:lblOffset val="100"/>
      </c:catAx>
      <c:valAx>
        <c:axId val="187136256"/>
        <c:scaling>
          <c:orientation val="minMax"/>
          <c:min val="12.5"/>
        </c:scaling>
        <c:axPos val="l"/>
        <c:majorGridlines/>
        <c:numFmt formatCode="General" sourceLinked="1"/>
        <c:majorTickMark val="none"/>
        <c:tickLblPos val="nextTo"/>
        <c:crossAx val="187134720"/>
        <c:crosses val="autoZero"/>
        <c:crossBetween val="between"/>
        <c:majorUnit val="0.1"/>
      </c:valAx>
      <c:dTable>
        <c:showHorzBorder val="1"/>
        <c:showVertBorder val="1"/>
        <c:showOutline val="1"/>
        <c:showKeys val="1"/>
      </c:dTable>
    </c:plotArea>
    <c:plotVisOnly val="1"/>
  </c:chart>
  <c:spPr>
    <a:solidFill>
      <a:prstClr val="white">
        <a:alpha val="60000"/>
      </a:prstClr>
    </a:solidFill>
  </c:spPr>
  <c:txPr>
    <a:bodyPr/>
    <a:lstStyle/>
    <a:p>
      <a:pPr>
        <a:defRPr sz="1800" b="0">
          <a:solidFill>
            <a:srgbClr val="737373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layout>
        <c:manualLayout>
          <c:xMode val="edge"/>
          <c:yMode val="edge"/>
          <c:x val="0.23594742636829091"/>
          <c:y val="2.5396647642511191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Естественная убыль населения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11 месяцев 2024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14.1</c:v>
                </c:pt>
                <c:pt idx="1">
                  <c:v>27.2</c:v>
                </c:pt>
                <c:pt idx="2">
                  <c:v>9.2000000000000011</c:v>
                </c:pt>
                <c:pt idx="3">
                  <c:v>7.8</c:v>
                </c:pt>
                <c:pt idx="4">
                  <c:v>16.399999999999999</c:v>
                </c:pt>
              </c:numCache>
            </c:numRef>
          </c:val>
        </c:ser>
        <c:marker val="1"/>
        <c:axId val="187272192"/>
        <c:axId val="187278080"/>
      </c:lineChart>
      <c:catAx>
        <c:axId val="187272192"/>
        <c:scaling>
          <c:orientation val="minMax"/>
        </c:scaling>
        <c:axPos val="b"/>
        <c:majorTickMark val="none"/>
        <c:tickLblPos val="nextTo"/>
        <c:crossAx val="187278080"/>
        <c:crosses val="autoZero"/>
        <c:auto val="1"/>
        <c:lblAlgn val="ctr"/>
        <c:lblOffset val="100"/>
      </c:catAx>
      <c:valAx>
        <c:axId val="1872780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872721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</c:chart>
  <c:spPr>
    <a:solidFill>
      <a:prstClr val="white">
        <a:alpha val="60000"/>
      </a:prstClr>
    </a:solidFill>
  </c:spPr>
  <c:txPr>
    <a:bodyPr/>
    <a:lstStyle/>
    <a:p>
      <a:pPr>
        <a:defRPr sz="1800" b="0">
          <a:solidFill>
            <a:srgbClr val="737373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Первичная заболеваемость населения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11 месяцев 2024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19625.3</c:v>
                </c:pt>
                <c:pt idx="1">
                  <c:v>23113.7</c:v>
                </c:pt>
                <c:pt idx="2">
                  <c:v>28613.9</c:v>
                </c:pt>
                <c:pt idx="3">
                  <c:v>27508.1</c:v>
                </c:pt>
                <c:pt idx="4">
                  <c:v>19914.5</c:v>
                </c:pt>
              </c:numCache>
            </c:numRef>
          </c:val>
        </c:ser>
        <c:marker val="1"/>
        <c:axId val="186479744"/>
        <c:axId val="186481280"/>
      </c:lineChart>
      <c:catAx>
        <c:axId val="186479744"/>
        <c:scaling>
          <c:orientation val="minMax"/>
        </c:scaling>
        <c:axPos val="b"/>
        <c:majorTickMark val="none"/>
        <c:tickLblPos val="nextTo"/>
        <c:crossAx val="186481280"/>
        <c:crosses val="autoZero"/>
        <c:auto val="1"/>
        <c:lblAlgn val="ctr"/>
        <c:lblOffset val="100"/>
      </c:catAx>
      <c:valAx>
        <c:axId val="186481280"/>
        <c:scaling>
          <c:orientation val="minMax"/>
          <c:max val="30000"/>
        </c:scaling>
        <c:axPos val="l"/>
        <c:majorGridlines/>
        <c:numFmt formatCode="General" sourceLinked="1"/>
        <c:majorTickMark val="none"/>
        <c:tickLblPos val="nextTo"/>
        <c:crossAx val="186479744"/>
        <c:crosses val="autoZero"/>
        <c:crossBetween val="between"/>
        <c:majorUnit val="10000"/>
      </c:valAx>
      <c:dTable>
        <c:showHorzBorder val="1"/>
        <c:showVertBorder val="1"/>
        <c:showOutline val="1"/>
        <c:showKeys val="1"/>
      </c:dTable>
    </c:plotArea>
    <c:plotVisOnly val="1"/>
  </c:chart>
  <c:spPr>
    <a:solidFill>
      <a:prstClr val="white">
        <a:alpha val="60000"/>
      </a:prstClr>
    </a:solidFill>
  </c:spPr>
  <c:txPr>
    <a:bodyPr/>
    <a:lstStyle/>
    <a:p>
      <a:pPr>
        <a:defRPr sz="1800" b="0">
          <a:solidFill>
            <a:srgbClr val="737373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9FFE-9F0C-4B14-98B4-D8404633591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F9D4-49FA-417C-B0BC-FC6DAE47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9FFE-9F0C-4B14-98B4-D8404633591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F9D4-49FA-417C-B0BC-FC6DAE47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9FFE-9F0C-4B14-98B4-D8404633591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F9D4-49FA-417C-B0BC-FC6DAE47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9FFE-9F0C-4B14-98B4-D8404633591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F9D4-49FA-417C-B0BC-FC6DAE47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9FFE-9F0C-4B14-98B4-D8404633591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F9D4-49FA-417C-B0BC-FC6DAE47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9FFE-9F0C-4B14-98B4-D8404633591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F9D4-49FA-417C-B0BC-FC6DAE47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9FFE-9F0C-4B14-98B4-D8404633591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F9D4-49FA-417C-B0BC-FC6DAE47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9FFE-9F0C-4B14-98B4-D8404633591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F9D4-49FA-417C-B0BC-FC6DAE47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9FFE-9F0C-4B14-98B4-D8404633591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F9D4-49FA-417C-B0BC-FC6DAE47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9FFE-9F0C-4B14-98B4-D8404633591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F9D4-49FA-417C-B0BC-FC6DAE47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9FFE-9F0C-4B14-98B4-D8404633591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F9D4-49FA-417C-B0BC-FC6DAE47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B9FFE-9F0C-4B14-98B4-D8404633591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BF9D4-49FA-417C-B0BC-FC6DAE47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chart" Target="../charts/chart4.xml"/><Relationship Id="rId4" Type="http://schemas.openxmlformats.org/officeDocument/2006/relationships/image" Target="../media/image3.png"/><Relationship Id="rId9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39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5" Type="http://schemas.openxmlformats.org/officeDocument/2006/relationships/image" Target="../media/image16.jpeg"/><Relationship Id="rId10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13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7" Type="http://schemas.openxmlformats.org/officeDocument/2006/relationships/image" Target="../media/image18.jpeg"/><Relationship Id="rId2" Type="http://schemas.openxmlformats.org/officeDocument/2006/relationships/image" Target="../media/image1.jpeg"/><Relationship Id="rId16" Type="http://schemas.openxmlformats.org/officeDocument/2006/relationships/image" Target="../media/image2.pn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5" Type="http://schemas.microsoft.com/office/2007/relationships/hdphoto" Target="../media/hdphoto2.wdp"/><Relationship Id="rId19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25.jpeg"/><Relationship Id="rId2" Type="http://schemas.openxmlformats.org/officeDocument/2006/relationships/image" Target="../media/image1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24.jpeg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jpe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2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30.jpeg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10" Type="http://schemas.openxmlformats.org/officeDocument/2006/relationships/image" Target="../media/image29.jpeg"/><Relationship Id="rId4" Type="http://schemas.openxmlformats.org/officeDocument/2006/relationships/image" Target="../media/image3.png"/><Relationship Id="rId9" Type="http://schemas.openxmlformats.org/officeDocument/2006/relationships/image" Target="../media/image28.jpe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36.jpeg"/><Relationship Id="rId5" Type="http://schemas.openxmlformats.org/officeDocument/2006/relationships/image" Target="../media/image8.png"/><Relationship Id="rId15" Type="http://schemas.microsoft.com/office/2007/relationships/hdphoto" Target="../media/hdphoto2.wdp"/><Relationship Id="rId10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image" Target="../media/image34.jpe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_5395868689749896462_y.jpg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 rot="16200000">
            <a:off x="1143001" y="-1143001"/>
            <a:ext cx="6858000" cy="9144002"/>
          </a:xfrm>
          <a:prstGeom prst="rect">
            <a:avLst/>
          </a:prstGeom>
        </p:spPr>
      </p:pic>
      <p:pic>
        <p:nvPicPr>
          <p:cNvPr id="6" name="Рисунок 11" descr="IMG_385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66499"/>
            <a:ext cx="1916654" cy="123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с двумя скругленными соседними углами 6"/>
          <p:cNvSpPr/>
          <p:nvPr/>
        </p:nvSpPr>
        <p:spPr>
          <a:xfrm rot="10800000">
            <a:off x="179512" y="-35514"/>
            <a:ext cx="1008112" cy="25649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alpha val="30000"/>
            </a:schemeClr>
          </a:solidFill>
          <a:ln>
            <a:solidFill>
              <a:srgbClr val="996633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2662"/>
            <a:ext cx="1008112" cy="125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0" descr="РУП «Гомельэнерго»: факты, события, люди. История газетной строкой — История предприятия газетной строко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450" y="1402933"/>
            <a:ext cx="999173" cy="11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975" b="80682" l="0" r="100000">
                        <a14:foregroundMark x1="18036" y1="33460" x2="18393" y2="34343"/>
                        <a14:foregroundMark x1="26607" y1="44192" x2="34107" y2="44192"/>
                        <a14:foregroundMark x1="52143" y1="20960" x2="76964" y2="33712"/>
                        <a14:foregroundMark x1="22500" y1="27652" x2="65714" y2="26263"/>
                        <a14:foregroundMark x1="75000" y1="14268" x2="57679" y2="26389"/>
                        <a14:foregroundMark x1="10536" y1="38258" x2="536" y2="35354"/>
                        <a14:foregroundMark x1="16429" y1="67677" x2="42857" y2="77020"/>
                        <a14:foregroundMark x1="43393" y1="77020" x2="82857" y2="64520"/>
                        <a14:foregroundMark x1="48929" y1="77904" x2="73393" y2="71465"/>
                        <a14:foregroundMark x1="74821" y1="18056" x2="72857" y2="24116"/>
                        <a14:foregroundMark x1="65263" y1="14392" x2="63860" y2="19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39" b="20212"/>
          <a:stretch/>
        </p:blipFill>
        <p:spPr>
          <a:xfrm>
            <a:off x="94591" y="2547102"/>
            <a:ext cx="1186889" cy="11366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16875" y1="15156" x2="39219" y2="5703"/>
                        <a14:foregroundMark x1="34766" y1="5703" x2="65625" y2="4688"/>
                        <a14:foregroundMark x1="67578" y1="7187" x2="96016" y2="57891"/>
                        <a14:foregroundMark x1="70078" y1="6641" x2="90547" y2="28047"/>
                        <a14:foregroundMark x1="91484" y1="29531" x2="96484" y2="58906"/>
                        <a14:foregroundMark x1="83516" y1="14609" x2="96016" y2="40547"/>
                        <a14:foregroundMark x1="18359" y1="17109" x2="3906" y2="36016"/>
                        <a14:foregroundMark x1="12891" y1="78359" x2="42266" y2="95234"/>
                        <a14:foregroundMark x1="15859" y1="83828" x2="34766" y2="95781"/>
                        <a14:foregroundMark x1="56641" y1="97266" x2="83516" y2="82344"/>
                        <a14:foregroundMark x1="24844" y1="52969" x2="39766" y2="50469"/>
                        <a14:foregroundMark x1="6489" y1="34457" x2="3435" y2="57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91" y="3760011"/>
            <a:ext cx="1089530" cy="1108597"/>
          </a:xfrm>
          <a:prstGeom prst="rect">
            <a:avLst/>
          </a:prstGeom>
        </p:spPr>
      </p:pic>
      <p:pic>
        <p:nvPicPr>
          <p:cNvPr id="12" name="Picture 14" descr="Информационный центр по устойчивому развитию - РНТБ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937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Задачи по достижению ЦУР № 3 «Обеспечение здорового образа жизни и  содействие благополучию для всех в любом возраст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937"/>
            <a:ext cx="968203" cy="9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Общество 'Знание'. Архив новостей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937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ЦЕЛИ УСТОЙЧИВОГО РАЗВИТИЯ В БЕЛАРУСИ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756" y="7937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85852" y="2357430"/>
            <a:ext cx="7429552" cy="181588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3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ГОСУДАРСТВЕННОГО ПРОФИЛАКТИЧЕСКОГО ПРОЕКТА </a:t>
            </a:r>
            <a:br>
              <a:rPr lang="ru-RU" sz="2800" dirty="0" smtClean="0">
                <a:solidFill>
                  <a:srgbClr val="73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3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«ЗДОРОВЫЕ ГОРОДА И ПОСЕЛКИ» </a:t>
            </a:r>
            <a:br>
              <a:rPr lang="ru-RU" sz="2800" dirty="0" smtClean="0">
                <a:solidFill>
                  <a:srgbClr val="73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3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2800" dirty="0" err="1" smtClean="0">
                <a:solidFill>
                  <a:srgbClr val="73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ЧЕЧЕРСКОГО</a:t>
            </a:r>
            <a:r>
              <a:rPr lang="ru-RU" sz="2800" dirty="0" smtClean="0">
                <a:solidFill>
                  <a:srgbClr val="73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2800" dirty="0">
              <a:solidFill>
                <a:srgbClr val="73737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1736" y="6072206"/>
            <a:ext cx="5721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600" dirty="0" smtClean="0">
                <a:solidFill>
                  <a:srgbClr val="73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санитарный врач</a:t>
            </a:r>
            <a:r>
              <a:rPr lang="ru-RU" sz="1600" dirty="0">
                <a:solidFill>
                  <a:srgbClr val="73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solidFill>
                  <a:srgbClr val="73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Чечерского</a:t>
            </a:r>
            <a:r>
              <a:rPr lang="ru-RU" sz="1600" dirty="0">
                <a:solidFill>
                  <a:srgbClr val="73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73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dirty="0" err="1" smtClean="0">
                <a:solidFill>
                  <a:srgbClr val="73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Старотиторов</a:t>
            </a:r>
            <a:r>
              <a:rPr lang="ru-RU" sz="1600" dirty="0" smtClean="0">
                <a:solidFill>
                  <a:srgbClr val="73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Евгений Игоревич</a:t>
            </a:r>
            <a:endParaRPr lang="ru-RU" sz="1600" dirty="0">
              <a:solidFill>
                <a:srgbClr val="7373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5" descr="E:\ЗОЖ\2022\Screenshot_17.png">
            <a:extLst>
              <a:ext uri="{FF2B5EF4-FFF2-40B4-BE49-F238E27FC236}">
                <a16:creationId xmlns:a16="http://schemas.microsoft.com/office/drawing/2014/main" xmlns="" id="{B03F8CA3-9520-B4BB-0BF2-23DB1CD80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935023"/>
            <a:ext cx="2520281" cy="192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hoto_5395868689749896462_y.jpg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 rot="16200000">
            <a:off x="1143001" y="-1143001"/>
            <a:ext cx="6858000" cy="9144002"/>
          </a:xfrm>
          <a:prstGeom prst="rect">
            <a:avLst/>
          </a:prstGeom>
        </p:spPr>
      </p:pic>
      <p:pic>
        <p:nvPicPr>
          <p:cNvPr id="7" name="Рисунок 11" descr="IMG_385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66499"/>
            <a:ext cx="1916654" cy="123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179512" y="-35514"/>
            <a:ext cx="1008112" cy="25649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alpha val="30000"/>
            </a:schemeClr>
          </a:solidFill>
          <a:ln>
            <a:solidFill>
              <a:srgbClr val="996633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2662"/>
            <a:ext cx="1008112" cy="125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Информационный центр по устойчивому развитию - РНТ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4" y="1468299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Задачи по достижению ЦУР № 3 «Обеспечение здорового образа жизни и  содействие благополучию для всех в любом возраст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2547008"/>
            <a:ext cx="968203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Общество 'Знание'. Архив новосте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" y="3627128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ЦЕЛИ УСТОЙЧИВОГО РАЗВИТИЯ В БЕЛАРУС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4653136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14414" y="214290"/>
            <a:ext cx="6500858" cy="1200329"/>
          </a:xfrm>
          <a:prstGeom prst="rect">
            <a:avLst/>
          </a:prstGeom>
          <a:solidFill>
            <a:prstClr val="white">
              <a:alpha val="60000"/>
            </a:prst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8D37"/>
                </a:solidFill>
                <a:latin typeface="Times New Roman" pitchFamily="18" charset="0"/>
                <a:cs typeface="Times New Roman" pitchFamily="18" charset="0"/>
              </a:rPr>
              <a:t>Медико-демографические показатели по </a:t>
            </a:r>
            <a:r>
              <a:rPr lang="ru-RU" sz="2400" dirty="0" err="1">
                <a:solidFill>
                  <a:srgbClr val="FF8D37"/>
                </a:solidFill>
                <a:latin typeface="Times New Roman" pitchFamily="18" charset="0"/>
                <a:cs typeface="Times New Roman" pitchFamily="18" charset="0"/>
              </a:rPr>
              <a:t>аг.Отор</a:t>
            </a:r>
            <a:r>
              <a:rPr lang="ru-RU" sz="2400" dirty="0">
                <a:solidFill>
                  <a:srgbClr val="FF8D37"/>
                </a:solidFill>
                <a:latin typeface="Times New Roman" pitchFamily="18" charset="0"/>
                <a:cs typeface="Times New Roman" pitchFamily="18" charset="0"/>
              </a:rPr>
              <a:t> за период с 2020 года по 11 месяцев 2024 года</a:t>
            </a: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1357290" y="1928802"/>
          <a:ext cx="700092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9975" b="80682" l="0" r="100000">
                        <a14:foregroundMark x1="18036" y1="33460" x2="18393" y2="34343"/>
                        <a14:foregroundMark x1="26607" y1="44192" x2="34107" y2="44192"/>
                        <a14:foregroundMark x1="52143" y1="20960" x2="76964" y2="33712"/>
                        <a14:foregroundMark x1="22500" y1="27652" x2="65714" y2="26263"/>
                        <a14:foregroundMark x1="75000" y1="14268" x2="57679" y2="26389"/>
                        <a14:foregroundMark x1="10536" y1="38258" x2="536" y2="35354"/>
                        <a14:foregroundMark x1="16429" y1="67677" x2="42857" y2="77020"/>
                        <a14:foregroundMark x1="43393" y1="77020" x2="82857" y2="64520"/>
                        <a14:foregroundMark x1="48929" y1="77904" x2="73393" y2="71465"/>
                        <a14:foregroundMark x1="74821" y1="18056" x2="72857" y2="24116"/>
                        <a14:foregroundMark x1="65263" y1="14392" x2="63860" y2="19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39" b="20212"/>
          <a:stretch/>
        </p:blipFill>
        <p:spPr>
          <a:xfrm>
            <a:off x="0" y="5721312"/>
            <a:ext cx="1186889" cy="11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1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hoto_5395868689749896462_y.jpg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 rot="16200000">
            <a:off x="1143001" y="-1143001"/>
            <a:ext cx="6858000" cy="9144002"/>
          </a:xfrm>
          <a:prstGeom prst="rect">
            <a:avLst/>
          </a:prstGeom>
        </p:spPr>
      </p:pic>
      <p:pic>
        <p:nvPicPr>
          <p:cNvPr id="7" name="Рисунок 11" descr="IMG_385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66499"/>
            <a:ext cx="1916654" cy="123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179512" y="-35514"/>
            <a:ext cx="1008112" cy="25649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alpha val="30000"/>
            </a:schemeClr>
          </a:solidFill>
          <a:ln>
            <a:solidFill>
              <a:srgbClr val="996633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2662"/>
            <a:ext cx="1008112" cy="125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Информационный центр по устойчивому развитию - РНТ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4" y="1468299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Задачи по достижению ЦУР № 3 «Обеспечение здорового образа жизни и  содействие благополучию для всех в любом возраст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2547008"/>
            <a:ext cx="968203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Общество 'Знание'. Архив новосте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" y="3627128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ЦЕЛИ УСТОЙЧИВОГО РАЗВИТИЯ В БЕЛАРУС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4653136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/>
        </p:nvGraphicFramePr>
        <p:xfrm>
          <a:off x="1357290" y="1142984"/>
          <a:ext cx="700092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1357290" y="3857604"/>
          <a:ext cx="7000924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975" b="80682" l="0" r="100000">
                        <a14:foregroundMark x1="18036" y1="33460" x2="18393" y2="34343"/>
                        <a14:foregroundMark x1="26607" y1="44192" x2="34107" y2="44192"/>
                        <a14:foregroundMark x1="52143" y1="20960" x2="76964" y2="33712"/>
                        <a14:foregroundMark x1="22500" y1="27652" x2="65714" y2="26263"/>
                        <a14:foregroundMark x1="75000" y1="14268" x2="57679" y2="26389"/>
                        <a14:foregroundMark x1="10536" y1="38258" x2="536" y2="35354"/>
                        <a14:foregroundMark x1="16429" y1="67677" x2="42857" y2="77020"/>
                        <a14:foregroundMark x1="43393" y1="77020" x2="82857" y2="64520"/>
                        <a14:foregroundMark x1="48929" y1="77904" x2="73393" y2="71465"/>
                        <a14:foregroundMark x1="74821" y1="18056" x2="72857" y2="24116"/>
                        <a14:foregroundMark x1="65263" y1="14392" x2="63860" y2="19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39" b="20212"/>
          <a:stretch/>
        </p:blipFill>
        <p:spPr>
          <a:xfrm>
            <a:off x="0" y="5721312"/>
            <a:ext cx="1186889" cy="11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1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hoto_5395868689749896462_y.jpg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 rot="16200000">
            <a:off x="1143001" y="-1143001"/>
            <a:ext cx="6858000" cy="9144002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179512" y="-35514"/>
            <a:ext cx="1008112" cy="25649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alpha val="30000"/>
            </a:schemeClr>
          </a:solidFill>
          <a:ln>
            <a:solidFill>
              <a:srgbClr val="996633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2662"/>
            <a:ext cx="1008112" cy="125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Информационный центр по устойчивому развитию - РНТ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4" y="1468299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Задачи по достижению ЦУР № 3 «Обеспечение здорового образа жизни и  содействие благополучию для всех в любом возраст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2547008"/>
            <a:ext cx="968203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Общество 'Знание'. Архив новост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" y="3627128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ЦЕЛИ УСТОЙЧИВОГО РАЗВИТИЯ В БЕЛАРУС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4653136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/>
        </p:nvGraphicFramePr>
        <p:xfrm>
          <a:off x="1357290" y="500042"/>
          <a:ext cx="700092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1357290" y="4000504"/>
          <a:ext cx="700092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7" name="Рисунок 11" descr="IMG_3858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66499"/>
            <a:ext cx="1916654" cy="123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975" b="80682" l="0" r="100000">
                        <a14:foregroundMark x1="18036" y1="33460" x2="18393" y2="34343"/>
                        <a14:foregroundMark x1="26607" y1="44192" x2="34107" y2="44192"/>
                        <a14:foregroundMark x1="52143" y1="20960" x2="76964" y2="33712"/>
                        <a14:foregroundMark x1="22500" y1="27652" x2="65714" y2="26263"/>
                        <a14:foregroundMark x1="75000" y1="14268" x2="57679" y2="26389"/>
                        <a14:foregroundMark x1="10536" y1="38258" x2="536" y2="35354"/>
                        <a14:foregroundMark x1="16429" y1="67677" x2="42857" y2="77020"/>
                        <a14:foregroundMark x1="43393" y1="77020" x2="82857" y2="64520"/>
                        <a14:foregroundMark x1="48929" y1="77904" x2="73393" y2="71465"/>
                        <a14:foregroundMark x1="74821" y1="18056" x2="72857" y2="24116"/>
                        <a14:foregroundMark x1="65263" y1="14392" x2="63860" y2="19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39" b="20212"/>
          <a:stretch/>
        </p:blipFill>
        <p:spPr>
          <a:xfrm>
            <a:off x="0" y="5721312"/>
            <a:ext cx="1186889" cy="11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1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hoto_5395868689749896462_y.jpg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 rot="16200000">
            <a:off x="1143001" y="-1143001"/>
            <a:ext cx="6858000" cy="9144002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179512" y="-35514"/>
            <a:ext cx="1008112" cy="25649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alpha val="30000"/>
            </a:schemeClr>
          </a:solidFill>
          <a:ln>
            <a:solidFill>
              <a:srgbClr val="996633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2662"/>
            <a:ext cx="1008112" cy="125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Информационный центр по устойчивому развитию - РНТ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4" y="1468299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Задачи по достижению ЦУР № 3 «Обеспечение здорового образа жизни и  содействие благополучию для всех в любом возраст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2547008"/>
            <a:ext cx="968203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Общество 'Знание'. Архив новост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" y="3627128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ЦЕЛИ УСТОЙЧИВОГО РАЗВИТИЯ В БЕЛАРУС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4653136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/>
        </p:nvGraphicFramePr>
        <p:xfrm>
          <a:off x="1428728" y="642918"/>
          <a:ext cx="700092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1428728" y="3714752"/>
          <a:ext cx="7000924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7" name="Рисунок 11" descr="IMG_3858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66499"/>
            <a:ext cx="1916654" cy="123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975" b="80682" l="0" r="100000">
                        <a14:foregroundMark x1="18036" y1="33460" x2="18393" y2="34343"/>
                        <a14:foregroundMark x1="26607" y1="44192" x2="34107" y2="44192"/>
                        <a14:foregroundMark x1="52143" y1="20960" x2="76964" y2="33712"/>
                        <a14:foregroundMark x1="22500" y1="27652" x2="65714" y2="26263"/>
                        <a14:foregroundMark x1="75000" y1="14268" x2="57679" y2="26389"/>
                        <a14:foregroundMark x1="10536" y1="38258" x2="536" y2="35354"/>
                        <a14:foregroundMark x1="16429" y1="67677" x2="42857" y2="77020"/>
                        <a14:foregroundMark x1="43393" y1="77020" x2="82857" y2="64520"/>
                        <a14:foregroundMark x1="48929" y1="77904" x2="73393" y2="71465"/>
                        <a14:foregroundMark x1="74821" y1="18056" x2="72857" y2="24116"/>
                        <a14:foregroundMark x1="65263" y1="14392" x2="63860" y2="19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39" b="20212"/>
          <a:stretch/>
        </p:blipFill>
        <p:spPr>
          <a:xfrm>
            <a:off x="0" y="5721312"/>
            <a:ext cx="1186889" cy="11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1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hoto_5395868689749896462_y.jpg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 rot="16200000">
            <a:off x="1142999" y="-1143001"/>
            <a:ext cx="6858000" cy="9144002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179512" y="-35514"/>
            <a:ext cx="1008112" cy="25649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alpha val="30000"/>
            </a:schemeClr>
          </a:solidFill>
          <a:ln>
            <a:solidFill>
              <a:srgbClr val="996633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2662"/>
            <a:ext cx="1008112" cy="125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Информационный центр по устойчивому развитию - РНТ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4" y="1468299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Задачи по достижению ЦУР № 3 «Обеспечение здорового образа жизни и  содействие благополучию для всех в любом возраст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2547008"/>
            <a:ext cx="968203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Общество 'Знание'. Архив новост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" y="3627128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ЦЕЛИ УСТОЙЧИВОГО РАЗВИТИЯ В БЕЛАРУС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4653136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/>
        </p:nvGraphicFramePr>
        <p:xfrm>
          <a:off x="1357290" y="714356"/>
          <a:ext cx="700092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1357290" y="3857604"/>
          <a:ext cx="7000924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7" name="Рисунок 11" descr="IMG_3858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66499"/>
            <a:ext cx="1916654" cy="123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975" b="80682" l="0" r="100000">
                        <a14:foregroundMark x1="18036" y1="33460" x2="18393" y2="34343"/>
                        <a14:foregroundMark x1="26607" y1="44192" x2="34107" y2="44192"/>
                        <a14:foregroundMark x1="52143" y1="20960" x2="76964" y2="33712"/>
                        <a14:foregroundMark x1="22500" y1="27652" x2="65714" y2="26263"/>
                        <a14:foregroundMark x1="75000" y1="14268" x2="57679" y2="26389"/>
                        <a14:foregroundMark x1="10536" y1="38258" x2="536" y2="35354"/>
                        <a14:foregroundMark x1="16429" y1="67677" x2="42857" y2="77020"/>
                        <a14:foregroundMark x1="43393" y1="77020" x2="82857" y2="64520"/>
                        <a14:foregroundMark x1="48929" y1="77904" x2="73393" y2="71465"/>
                        <a14:foregroundMark x1="74821" y1="18056" x2="72857" y2="24116"/>
                        <a14:foregroundMark x1="65263" y1="14392" x2="63860" y2="19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39" b="20212"/>
          <a:stretch/>
        </p:blipFill>
        <p:spPr>
          <a:xfrm>
            <a:off x="0" y="5721312"/>
            <a:ext cx="1186889" cy="11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1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hoto_5395868689749896462_y.jpg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 rot="16200000">
            <a:off x="1143001" y="-1143001"/>
            <a:ext cx="6858000" cy="9144002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179512" y="-35514"/>
            <a:ext cx="1008112" cy="25649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alpha val="30000"/>
            </a:schemeClr>
          </a:solidFill>
          <a:ln>
            <a:solidFill>
              <a:srgbClr val="996633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2662"/>
            <a:ext cx="1008112" cy="125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Информационный центр по устойчивому развитию - РНТ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4" y="1468299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Задачи по достижению ЦУР № 3 «Обеспечение здорового образа жизни и  содействие благополучию для всех в любом возраст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2547008"/>
            <a:ext cx="968203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Общество 'Знание'. Архив новост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" y="3627128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ЦЕЛИ УСТОЙЧИВОГО РАЗВИТИЯ В БЕЛАРУС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4653136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/>
        </p:nvGraphicFramePr>
        <p:xfrm>
          <a:off x="1357290" y="714356"/>
          <a:ext cx="700092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1357290" y="3714752"/>
          <a:ext cx="7000924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7" name="Рисунок 11" descr="IMG_3858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66499"/>
            <a:ext cx="1916654" cy="123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975" b="80682" l="0" r="100000">
                        <a14:foregroundMark x1="18036" y1="33460" x2="18393" y2="34343"/>
                        <a14:foregroundMark x1="26607" y1="44192" x2="34107" y2="44192"/>
                        <a14:foregroundMark x1="52143" y1="20960" x2="76964" y2="33712"/>
                        <a14:foregroundMark x1="22500" y1="27652" x2="65714" y2="26263"/>
                        <a14:foregroundMark x1="75000" y1="14268" x2="57679" y2="26389"/>
                        <a14:foregroundMark x1="10536" y1="38258" x2="536" y2="35354"/>
                        <a14:foregroundMark x1="16429" y1="67677" x2="42857" y2="77020"/>
                        <a14:foregroundMark x1="43393" y1="77020" x2="82857" y2="64520"/>
                        <a14:foregroundMark x1="48929" y1="77904" x2="73393" y2="71465"/>
                        <a14:foregroundMark x1="74821" y1="18056" x2="72857" y2="24116"/>
                        <a14:foregroundMark x1="65263" y1="14392" x2="63860" y2="19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39" b="20212"/>
          <a:stretch/>
        </p:blipFill>
        <p:spPr>
          <a:xfrm>
            <a:off x="0" y="5721312"/>
            <a:ext cx="1186889" cy="11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1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hoto_5395868689749896462_y.jpg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 rot="16200000">
            <a:off x="1143001" y="-1143001"/>
            <a:ext cx="6858000" cy="9144002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179512" y="-35514"/>
            <a:ext cx="1008112" cy="25649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alpha val="30000"/>
            </a:schemeClr>
          </a:solidFill>
          <a:ln>
            <a:solidFill>
              <a:srgbClr val="996633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2662"/>
            <a:ext cx="1008112" cy="125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Информационный центр по устойчивому развитию - РНТ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4" y="1468299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Задачи по достижению ЦУР № 3 «Обеспечение здорового образа жизни и  содействие благополучию для всех в любом возраст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2547008"/>
            <a:ext cx="968203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Общество 'Знание'. Архив новост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" y="3627128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ЦЕЛИ УСТОЙЧИВОГО РАЗВИТИЯ В БЕЛАРУС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4653136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/>
        </p:nvGraphicFramePr>
        <p:xfrm>
          <a:off x="1428728" y="714356"/>
          <a:ext cx="700092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1428728" y="3714752"/>
          <a:ext cx="7000924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7" name="Рисунок 11" descr="IMG_3858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66499"/>
            <a:ext cx="1916654" cy="123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975" b="80682" l="0" r="100000">
                        <a14:foregroundMark x1="18036" y1="33460" x2="18393" y2="34343"/>
                        <a14:foregroundMark x1="26607" y1="44192" x2="34107" y2="44192"/>
                        <a14:foregroundMark x1="52143" y1="20960" x2="76964" y2="33712"/>
                        <a14:foregroundMark x1="22500" y1="27652" x2="65714" y2="26263"/>
                        <a14:foregroundMark x1="75000" y1="14268" x2="57679" y2="26389"/>
                        <a14:foregroundMark x1="10536" y1="38258" x2="536" y2="35354"/>
                        <a14:foregroundMark x1="16429" y1="67677" x2="42857" y2="77020"/>
                        <a14:foregroundMark x1="43393" y1="77020" x2="82857" y2="64520"/>
                        <a14:foregroundMark x1="48929" y1="77904" x2="73393" y2="71465"/>
                        <a14:foregroundMark x1="74821" y1="18056" x2="72857" y2="24116"/>
                        <a14:foregroundMark x1="65263" y1="14392" x2="63860" y2="19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39" b="20212"/>
          <a:stretch/>
        </p:blipFill>
        <p:spPr>
          <a:xfrm>
            <a:off x="0" y="5721312"/>
            <a:ext cx="1186889" cy="11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1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hoto_5395868689749896462_y.jpg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 rot="16200000">
            <a:off x="1143001" y="-1143001"/>
            <a:ext cx="6858000" cy="9144002"/>
          </a:xfrm>
          <a:prstGeom prst="rect">
            <a:avLst/>
          </a:prstGeom>
        </p:spPr>
      </p:pic>
      <p:pic>
        <p:nvPicPr>
          <p:cNvPr id="7" name="Рисунок 11" descr="IMG_385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66499"/>
            <a:ext cx="1916654" cy="123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179512" y="-35514"/>
            <a:ext cx="1008112" cy="25649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alpha val="30000"/>
            </a:schemeClr>
          </a:solidFill>
          <a:ln>
            <a:solidFill>
              <a:srgbClr val="996633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2662"/>
            <a:ext cx="1008112" cy="125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Информационный центр по устойчивому развитию - РНТ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4" y="1468299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Задачи по достижению ЦУР № 3 «Обеспечение здорового образа жизни и  содействие благополучию для всех в любом возраст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2547008"/>
            <a:ext cx="968203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Общество 'Знание'. Архив новосте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" y="3627128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ЦЕЛИ УСТОЙЧИВОГО РАЗВИТИЯ В БЕЛАРУС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4653136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/>
        </p:nvGraphicFramePr>
        <p:xfrm>
          <a:off x="1357290" y="1397000"/>
          <a:ext cx="700092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9975" b="80682" l="0" r="100000">
                        <a14:foregroundMark x1="18036" y1="33460" x2="18393" y2="34343"/>
                        <a14:foregroundMark x1="26607" y1="44192" x2="34107" y2="44192"/>
                        <a14:foregroundMark x1="52143" y1="20960" x2="76964" y2="33712"/>
                        <a14:foregroundMark x1="22500" y1="27652" x2="65714" y2="26263"/>
                        <a14:foregroundMark x1="75000" y1="14268" x2="57679" y2="26389"/>
                        <a14:foregroundMark x1="10536" y1="38258" x2="536" y2="35354"/>
                        <a14:foregroundMark x1="16429" y1="67677" x2="42857" y2="77020"/>
                        <a14:foregroundMark x1="43393" y1="77020" x2="82857" y2="64520"/>
                        <a14:foregroundMark x1="48929" y1="77904" x2="73393" y2="71465"/>
                        <a14:foregroundMark x1="74821" y1="18056" x2="72857" y2="24116"/>
                        <a14:foregroundMark x1="65263" y1="14392" x2="63860" y2="19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39" b="20212"/>
          <a:stretch/>
        </p:blipFill>
        <p:spPr>
          <a:xfrm>
            <a:off x="0" y="5721312"/>
            <a:ext cx="1186889" cy="11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1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hoto_5395868689749896462_y.jpg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 rot="16200000">
            <a:off x="1143001" y="-1143001"/>
            <a:ext cx="6858000" cy="9144002"/>
          </a:xfrm>
          <a:prstGeom prst="rect">
            <a:avLst/>
          </a:prstGeom>
        </p:spPr>
      </p:pic>
      <p:pic>
        <p:nvPicPr>
          <p:cNvPr id="7" name="Рисунок 11" descr="IMG_385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66499"/>
            <a:ext cx="1916654" cy="123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179512" y="-35514"/>
            <a:ext cx="1008112" cy="25649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alpha val="30000"/>
            </a:schemeClr>
          </a:solidFill>
          <a:ln>
            <a:solidFill>
              <a:srgbClr val="996633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2662"/>
            <a:ext cx="1008112" cy="125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Информационный центр по устойчивому развитию - РНТ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4" y="1468299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Задачи по достижению ЦУР № 3 «Обеспечение здорового образа жизни и  содействие благополучию для всех в любом возраст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2547008"/>
            <a:ext cx="968203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Общество 'Знание'. Архив новосте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" y="3627128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ЦЕЛИ УСТОЙЧИВОГО РАЗВИТИЯ В БЕЛАРУС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4653136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57290" y="1142984"/>
            <a:ext cx="7215237" cy="246221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Ход реализации государственного профилактического проекта «</a:t>
            </a:r>
            <a:r>
              <a:rPr lang="ru-RU" sz="2200" dirty="0" err="1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Отор</a:t>
            </a:r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 – здоровый </a:t>
            </a:r>
            <a:r>
              <a:rPr lang="ru-RU" sz="2200" dirty="0" err="1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агрогородок</a:t>
            </a:r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» показывает, что проводимые в рамках Проекта мероприятия оказывают весомое влияние на создание благоприятной </a:t>
            </a:r>
            <a:r>
              <a:rPr lang="ru-RU" sz="2200" dirty="0" err="1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 среды, улучшение качества жизни населения города, приверженности к ведению здорового образа жизни.</a:t>
            </a:r>
            <a:endParaRPr lang="ru-RU" sz="2200" dirty="0">
              <a:solidFill>
                <a:srgbClr val="737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9975" b="80682" l="0" r="100000">
                        <a14:foregroundMark x1="18036" y1="33460" x2="18393" y2="34343"/>
                        <a14:foregroundMark x1="26607" y1="44192" x2="34107" y2="44192"/>
                        <a14:foregroundMark x1="52143" y1="20960" x2="76964" y2="33712"/>
                        <a14:foregroundMark x1="22500" y1="27652" x2="65714" y2="26263"/>
                        <a14:foregroundMark x1="75000" y1="14268" x2="57679" y2="26389"/>
                        <a14:foregroundMark x1="10536" y1="38258" x2="536" y2="35354"/>
                        <a14:foregroundMark x1="16429" y1="67677" x2="42857" y2="77020"/>
                        <a14:foregroundMark x1="43393" y1="77020" x2="82857" y2="64520"/>
                        <a14:foregroundMark x1="48929" y1="77904" x2="73393" y2="71465"/>
                        <a14:foregroundMark x1="74821" y1="18056" x2="72857" y2="24116"/>
                        <a14:foregroundMark x1="65263" y1="14392" x2="63860" y2="19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39" b="20212"/>
          <a:stretch/>
        </p:blipFill>
        <p:spPr>
          <a:xfrm>
            <a:off x="0" y="5721312"/>
            <a:ext cx="1186889" cy="1136688"/>
          </a:xfrm>
          <a:prstGeom prst="rect">
            <a:avLst/>
          </a:prstGeom>
        </p:spPr>
      </p:pic>
      <p:pic>
        <p:nvPicPr>
          <p:cNvPr id="18" name="Picture 2" descr="C:\Users\12345\Desktop\медосмотры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1285851" y="4214818"/>
            <a:ext cx="7594041" cy="2643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21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hoto_5395868689749896462_y.jpg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 rot="16200000">
            <a:off x="1143001" y="-1143001"/>
            <a:ext cx="6858000" cy="9144002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179512" y="-35514"/>
            <a:ext cx="1008112" cy="25649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alpha val="30000"/>
            </a:schemeClr>
          </a:solidFill>
          <a:ln>
            <a:solidFill>
              <a:srgbClr val="996633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2662"/>
            <a:ext cx="1008112" cy="125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Информационный центр по устойчивому развитию - РНТ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4" y="1468299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Задачи по достижению ЦУР № 3 «Обеспечение здорового образа жизни и  содействие благополучию для всех в любом возраст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2547008"/>
            <a:ext cx="968203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Общество 'Знание'. Архив новост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" y="3627128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ЦЕЛИ УСТОЙЧИВОГО РАЗВИТИЯ В БЕЛАРУС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4653136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00100" y="3143248"/>
            <a:ext cx="7929586" cy="92333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r>
              <a:rPr lang="ru-RU" sz="54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5400" dirty="0">
              <a:solidFill>
                <a:srgbClr val="737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EA78A71-8010-C2F3-2C07-FAA4B483570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322" y="4572008"/>
            <a:ext cx="3315359" cy="1599279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3" y="0"/>
            <a:ext cx="7936341" cy="30718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9975" b="80682" l="0" r="100000">
                        <a14:foregroundMark x1="18036" y1="33460" x2="18393" y2="34343"/>
                        <a14:foregroundMark x1="26607" y1="44192" x2="34107" y2="44192"/>
                        <a14:foregroundMark x1="52143" y1="20960" x2="76964" y2="33712"/>
                        <a14:foregroundMark x1="22500" y1="27652" x2="65714" y2="26263"/>
                        <a14:foregroundMark x1="75000" y1="14268" x2="57679" y2="26389"/>
                        <a14:foregroundMark x1="10536" y1="38258" x2="536" y2="35354"/>
                        <a14:foregroundMark x1="16429" y1="67677" x2="42857" y2="77020"/>
                        <a14:foregroundMark x1="43393" y1="77020" x2="82857" y2="64520"/>
                        <a14:foregroundMark x1="48929" y1="77904" x2="73393" y2="71465"/>
                        <a14:foregroundMark x1="74821" y1="18056" x2="72857" y2="24116"/>
                        <a14:foregroundMark x1="65263" y1="14392" x2="63860" y2="19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39" b="20212"/>
          <a:stretch/>
        </p:blipFill>
        <p:spPr>
          <a:xfrm>
            <a:off x="1142976" y="4000504"/>
            <a:ext cx="2857520" cy="27366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>
                        <a14:foregroundMark x1="16875" y1="15156" x2="39219" y2="5703"/>
                        <a14:foregroundMark x1="34766" y1="5703" x2="65625" y2="4688"/>
                        <a14:foregroundMark x1="67578" y1="7187" x2="96016" y2="57891"/>
                        <a14:foregroundMark x1="70078" y1="6641" x2="90547" y2="28047"/>
                        <a14:foregroundMark x1="91484" y1="29531" x2="96484" y2="58906"/>
                        <a14:foregroundMark x1="83516" y1="14609" x2="96016" y2="40547"/>
                        <a14:foregroundMark x1="18359" y1="17109" x2="3906" y2="36016"/>
                        <a14:foregroundMark x1="12891" y1="78359" x2="42266" y2="95234"/>
                        <a14:foregroundMark x1="15859" y1="83828" x2="34766" y2="95781"/>
                        <a14:foregroundMark x1="56641" y1="97266" x2="83516" y2="82344"/>
                        <a14:foregroundMark x1="24844" y1="52969" x2="39766" y2="50469"/>
                        <a14:foregroundMark x1="6489" y1="34457" x2="3435" y2="57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1306" y="4214818"/>
            <a:ext cx="2176489" cy="22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1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hoto_5395868689749896462_y.jpg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 rot="16200000">
            <a:off x="1143001" y="-1143001"/>
            <a:ext cx="6858000" cy="9144002"/>
          </a:xfrm>
          <a:prstGeom prst="rect">
            <a:avLst/>
          </a:prstGeom>
        </p:spPr>
      </p:pic>
      <p:pic>
        <p:nvPicPr>
          <p:cNvPr id="7" name="Рисунок 11" descr="IMG_385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66499"/>
            <a:ext cx="1916654" cy="123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179512" y="-35514"/>
            <a:ext cx="1008112" cy="25649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alpha val="30000"/>
            </a:schemeClr>
          </a:solidFill>
          <a:ln>
            <a:solidFill>
              <a:srgbClr val="996633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2662"/>
            <a:ext cx="1008112" cy="125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Информационный центр по устойчивому развитию - РНТ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4" y="1468299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Задачи по достижению ЦУР № 3 «Обеспечение здорового образа жизни и  содействие благополучию для всех в любом возраст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2547008"/>
            <a:ext cx="968203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Общество 'Знание'. Архив новосте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" y="3627128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ЦЕЛИ УСТОЙЧИВОГО РАЗВИТИЯ В БЕЛАРУС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4653136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21270" y="444981"/>
            <a:ext cx="5101461" cy="110799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Профилактический проект</a:t>
            </a:r>
          </a:p>
          <a:p>
            <a:pPr algn="ctr"/>
            <a:r>
              <a:rPr lang="ru-RU" sz="2200" dirty="0" smtClean="0">
                <a:solidFill>
                  <a:srgbClr val="FF8D37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err="1" smtClean="0">
                <a:solidFill>
                  <a:srgbClr val="FF8D37"/>
                </a:solidFill>
                <a:latin typeface="Times New Roman" pitchFamily="18" charset="0"/>
                <a:cs typeface="Times New Roman" pitchFamily="18" charset="0"/>
              </a:rPr>
              <a:t>ОТОР</a:t>
            </a:r>
            <a:r>
              <a:rPr lang="ru-RU" sz="2200" dirty="0" smtClean="0">
                <a:solidFill>
                  <a:srgbClr val="FF8D37"/>
                </a:solidFill>
                <a:latin typeface="Times New Roman" pitchFamily="18" charset="0"/>
                <a:cs typeface="Times New Roman" pitchFamily="18" charset="0"/>
              </a:rPr>
              <a:t> – ЗДОРОВЫЙ </a:t>
            </a:r>
            <a:r>
              <a:rPr lang="ru-RU" sz="2200" dirty="0" err="1" smtClean="0">
                <a:solidFill>
                  <a:srgbClr val="FF8D37"/>
                </a:solidFill>
                <a:latin typeface="Times New Roman" pitchFamily="18" charset="0"/>
                <a:cs typeface="Times New Roman" pitchFamily="18" charset="0"/>
              </a:rPr>
              <a:t>АГРОГОРОДОК</a:t>
            </a:r>
            <a:r>
              <a:rPr lang="ru-RU" sz="2200" dirty="0" smtClean="0">
                <a:solidFill>
                  <a:srgbClr val="FF8D37"/>
                </a:solidFill>
              </a:rPr>
              <a:t>»</a:t>
            </a:r>
          </a:p>
          <a:p>
            <a:pPr algn="ctr"/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2024-2028 года</a:t>
            </a:r>
            <a:endParaRPr lang="ru-RU" sz="2200" dirty="0">
              <a:solidFill>
                <a:srgbClr val="737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5" t="15194" r="8668" b="26790"/>
          <a:stretch/>
        </p:blipFill>
        <p:spPr bwMode="auto">
          <a:xfrm>
            <a:off x="1500166" y="2000240"/>
            <a:ext cx="6572280" cy="286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6036478" y="3750471"/>
            <a:ext cx="4429156" cy="71438"/>
          </a:xfrm>
          <a:prstGeom prst="line">
            <a:avLst/>
          </a:prstGeom>
          <a:ln w="38100">
            <a:solidFill>
              <a:srgbClr val="FF8D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6322231" y="4107661"/>
            <a:ext cx="4429156" cy="71438"/>
          </a:xfrm>
          <a:prstGeom prst="line">
            <a:avLst/>
          </a:prstGeom>
          <a:ln w="38100">
            <a:solidFill>
              <a:srgbClr val="FF8D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71538" y="5141924"/>
            <a:ext cx="7786742" cy="1588"/>
          </a:xfrm>
          <a:prstGeom prst="line">
            <a:avLst/>
          </a:prstGeom>
          <a:ln w="38100">
            <a:solidFill>
              <a:srgbClr val="FF8D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357258" y="5427676"/>
            <a:ext cx="7786742" cy="1588"/>
          </a:xfrm>
          <a:prstGeom prst="line">
            <a:avLst/>
          </a:prstGeom>
          <a:ln w="38100">
            <a:solidFill>
              <a:srgbClr val="FF8D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85852" y="5721510"/>
            <a:ext cx="6929486" cy="70788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Население – </a:t>
            </a:r>
            <a:r>
              <a:rPr lang="ru-RU" sz="2000" dirty="0" smtClean="0">
                <a:solidFill>
                  <a:srgbClr val="FF8D37"/>
                </a:solidFill>
                <a:latin typeface="Times New Roman" pitchFamily="18" charset="0"/>
                <a:cs typeface="Times New Roman" pitchFamily="18" charset="0"/>
              </a:rPr>
              <a:t>961 </a:t>
            </a:r>
            <a:r>
              <a:rPr lang="ru-RU" sz="20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чел. Из них 0-15 лет – </a:t>
            </a:r>
            <a:r>
              <a:rPr lang="ru-RU" sz="2000" dirty="0" smtClean="0">
                <a:solidFill>
                  <a:srgbClr val="FF8D37"/>
                </a:solidFill>
                <a:latin typeface="Times New Roman" pitchFamily="18" charset="0"/>
                <a:cs typeface="Times New Roman" pitchFamily="18" charset="0"/>
              </a:rPr>
              <a:t>143</a:t>
            </a:r>
            <a:r>
              <a:rPr lang="ru-RU" sz="20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, трудоспособное население – </a:t>
            </a:r>
            <a:r>
              <a:rPr lang="ru-RU" sz="2000" dirty="0" smtClean="0">
                <a:solidFill>
                  <a:srgbClr val="FF8D37"/>
                </a:solidFill>
                <a:latin typeface="Times New Roman" pitchFamily="18" charset="0"/>
                <a:cs typeface="Times New Roman" pitchFamily="18" charset="0"/>
              </a:rPr>
              <a:t>564</a:t>
            </a:r>
            <a:r>
              <a:rPr lang="ru-RU" sz="20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, пенсионеров – </a:t>
            </a:r>
            <a:r>
              <a:rPr lang="ru-RU" sz="2000" dirty="0" smtClean="0">
                <a:solidFill>
                  <a:srgbClr val="FF8D37"/>
                </a:solidFill>
                <a:latin typeface="Times New Roman" pitchFamily="18" charset="0"/>
                <a:cs typeface="Times New Roman" pitchFamily="18" charset="0"/>
              </a:rPr>
              <a:t>254</a:t>
            </a:r>
            <a:r>
              <a:rPr lang="ru-RU" sz="20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737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9975" b="80682" l="0" r="100000">
                        <a14:foregroundMark x1="18036" y1="33460" x2="18393" y2="34343"/>
                        <a14:foregroundMark x1="26607" y1="44192" x2="34107" y2="44192"/>
                        <a14:foregroundMark x1="52143" y1="20960" x2="76964" y2="33712"/>
                        <a14:foregroundMark x1="22500" y1="27652" x2="65714" y2="26263"/>
                        <a14:foregroundMark x1="75000" y1="14268" x2="57679" y2="26389"/>
                        <a14:foregroundMark x1="10536" y1="38258" x2="536" y2="35354"/>
                        <a14:foregroundMark x1="16429" y1="67677" x2="42857" y2="77020"/>
                        <a14:foregroundMark x1="43393" y1="77020" x2="82857" y2="64520"/>
                        <a14:foregroundMark x1="48929" y1="77904" x2="73393" y2="71465"/>
                        <a14:foregroundMark x1="74821" y1="18056" x2="72857" y2="24116"/>
                        <a14:foregroundMark x1="65263" y1="14392" x2="63860" y2="19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39" b="20212"/>
          <a:stretch/>
        </p:blipFill>
        <p:spPr>
          <a:xfrm>
            <a:off x="0" y="5721312"/>
            <a:ext cx="1186889" cy="11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1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hoto_5395868689749896462_y.jpg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 rot="16200000">
            <a:off x="1143001" y="-1143001"/>
            <a:ext cx="6858000" cy="9144002"/>
          </a:xfrm>
          <a:prstGeom prst="rect">
            <a:avLst/>
          </a:prstGeom>
        </p:spPr>
      </p:pic>
      <p:pic>
        <p:nvPicPr>
          <p:cNvPr id="7" name="Рисунок 11" descr="IMG_385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66499"/>
            <a:ext cx="1916654" cy="123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179512" y="-35514"/>
            <a:ext cx="1008112" cy="25649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alpha val="30000"/>
            </a:schemeClr>
          </a:solidFill>
          <a:ln>
            <a:solidFill>
              <a:srgbClr val="996633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2662"/>
            <a:ext cx="1008112" cy="125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Информационный центр по устойчивому развитию - РНТ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4" y="1468299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Задачи по достижению ЦУР № 3 «Обеспечение здорового образа жизни и  содействие благополучию для всех в любом возраст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2547008"/>
            <a:ext cx="968203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Общество 'Знание'. Архив новосте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" y="3627128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ЦЕЛИ УСТОЙЧИВОГО РАЗВИТИЯ В БЕЛАРУС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4653136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00166" y="444981"/>
            <a:ext cx="6143668" cy="76944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Проект утвержден решением №135 от 04.03.2024 </a:t>
            </a:r>
            <a:r>
              <a:rPr lang="ru-RU" sz="2200" dirty="0" err="1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Чечерского</a:t>
            </a:r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 районного исполнительного комитета</a:t>
            </a:r>
            <a:endParaRPr lang="ru-RU" sz="2200" dirty="0">
              <a:solidFill>
                <a:srgbClr val="737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1437658"/>
            <a:ext cx="4500594" cy="9048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spc="3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Торжественное открытие </a:t>
            </a:r>
            <a:r>
              <a:rPr lang="ru-RU" sz="2200" spc="21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проекта состоялось </a:t>
            </a:r>
            <a:r>
              <a:rPr lang="ru-RU" sz="2200" spc="170" dirty="0" smtClean="0">
                <a:solidFill>
                  <a:srgbClr val="FF8D37"/>
                </a:solidFill>
                <a:latin typeface="Times New Roman" pitchFamily="18" charset="0"/>
                <a:cs typeface="Times New Roman" pitchFamily="18" charset="0"/>
              </a:rPr>
              <a:t>7 июня 2024 года </a:t>
            </a:r>
            <a:r>
              <a:rPr lang="ru-RU" sz="2200" spc="21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spc="210" dirty="0" err="1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аг.Отор</a:t>
            </a:r>
            <a:endParaRPr lang="ru-RU" sz="2200" spc="210" dirty="0" smtClean="0">
              <a:solidFill>
                <a:srgbClr val="737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photo_5395868689749896542_y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1604" y="4572008"/>
            <a:ext cx="3143272" cy="2096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photo_5395868689749896541_y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1844" y="1214422"/>
            <a:ext cx="3072156" cy="204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975" b="80682" l="0" r="100000">
                        <a14:foregroundMark x1="18036" y1="33460" x2="18393" y2="34343"/>
                        <a14:foregroundMark x1="26607" y1="44192" x2="34107" y2="44192"/>
                        <a14:foregroundMark x1="52143" y1="20960" x2="76964" y2="33712"/>
                        <a14:foregroundMark x1="22500" y1="27652" x2="65714" y2="26263"/>
                        <a14:foregroundMark x1="75000" y1="14268" x2="57679" y2="26389"/>
                        <a14:foregroundMark x1="10536" y1="38258" x2="536" y2="35354"/>
                        <a14:foregroundMark x1="16429" y1="67677" x2="42857" y2="77020"/>
                        <a14:foregroundMark x1="43393" y1="77020" x2="82857" y2="64520"/>
                        <a14:foregroundMark x1="48929" y1="77904" x2="73393" y2="71465"/>
                        <a14:foregroundMark x1="74821" y1="18056" x2="72857" y2="24116"/>
                        <a14:foregroundMark x1="65263" y1="14392" x2="63860" y2="19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39" b="20212"/>
          <a:stretch/>
        </p:blipFill>
        <p:spPr>
          <a:xfrm>
            <a:off x="0" y="5721312"/>
            <a:ext cx="1186889" cy="1136688"/>
          </a:xfrm>
          <a:prstGeom prst="rect">
            <a:avLst/>
          </a:prstGeom>
        </p:spPr>
      </p:pic>
      <p:pic>
        <p:nvPicPr>
          <p:cNvPr id="1028" name="Picture 4" descr="D:\Загрузки\26751_o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00496" y="2857496"/>
            <a:ext cx="315331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D:\Загрузки\изображение_viber_2024-12-16_14-42-38-67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85852" y="2357430"/>
            <a:ext cx="2857477" cy="2143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D:\Загрузки\изображение_viber_2024-12-16_14-42-51-535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86380" y="4357694"/>
            <a:ext cx="3548590" cy="2366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321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hoto_5395868689749896462_y.jpg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 rot="16200000">
            <a:off x="1143001" y="-1143001"/>
            <a:ext cx="6858000" cy="9144002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179512" y="-35514"/>
            <a:ext cx="1008112" cy="25649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alpha val="30000"/>
            </a:schemeClr>
          </a:solidFill>
          <a:ln>
            <a:solidFill>
              <a:srgbClr val="996633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2662"/>
            <a:ext cx="1008112" cy="125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Информационный центр по устойчивому развитию - РНТ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4" y="1468299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Задачи по достижению ЦУР № 3 «Обеспечение здорового образа жизни и  содействие благополучию для всех в любом возраст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2547008"/>
            <a:ext cx="968203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Общество 'Знание'. Архив новост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" y="3627128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ЦЕЛИ УСТОЙЧИВОГО РАЗВИТИЯ В БЕЛАРУС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4653136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285852" y="2572590"/>
            <a:ext cx="68580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rgbClr val="FF8D37"/>
                </a:solidFill>
                <a:latin typeface="Times New Roman" pitchFamily="18" charset="0"/>
                <a:cs typeface="Times New Roman" pitchFamily="18" charset="0"/>
              </a:rPr>
              <a:t>В рамках открытия были проведены</a:t>
            </a:r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: районный этап семейного сельскохозяйственного проекта «Властелин села», товарищеский матч по мини-футболу между командами </a:t>
            </a:r>
            <a:r>
              <a:rPr lang="ru-RU" sz="2200" dirty="0" err="1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ОАО</a:t>
            </a:r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200" dirty="0" err="1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Отор</a:t>
            </a:r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» и руководителями </a:t>
            </a:r>
            <a:r>
              <a:rPr lang="ru-RU" sz="2200" dirty="0" err="1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Чечерского</a:t>
            </a:r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 района, турнир по волейболу, велопробег.</a:t>
            </a:r>
            <a:endParaRPr lang="ru-RU" sz="2200" dirty="0">
              <a:solidFill>
                <a:srgbClr val="737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9975" b="80682" l="0" r="100000">
                        <a14:foregroundMark x1="18036" y1="33460" x2="18393" y2="34343"/>
                        <a14:foregroundMark x1="26607" y1="44192" x2="34107" y2="44192"/>
                        <a14:foregroundMark x1="52143" y1="20960" x2="76964" y2="33712"/>
                        <a14:foregroundMark x1="22500" y1="27652" x2="65714" y2="26263"/>
                        <a14:foregroundMark x1="75000" y1="14268" x2="57679" y2="26389"/>
                        <a14:foregroundMark x1="10536" y1="38258" x2="536" y2="35354"/>
                        <a14:foregroundMark x1="16429" y1="67677" x2="42857" y2="77020"/>
                        <a14:foregroundMark x1="43393" y1="77020" x2="82857" y2="64520"/>
                        <a14:foregroundMark x1="48929" y1="77904" x2="73393" y2="71465"/>
                        <a14:foregroundMark x1="74821" y1="18056" x2="72857" y2="24116"/>
                        <a14:foregroundMark x1="65263" y1="14392" x2="63860" y2="19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39" b="20212"/>
          <a:stretch/>
        </p:blipFill>
        <p:spPr>
          <a:xfrm>
            <a:off x="0" y="5721312"/>
            <a:ext cx="1186889" cy="1136688"/>
          </a:xfrm>
          <a:prstGeom prst="rect">
            <a:avLst/>
          </a:prstGeom>
        </p:spPr>
      </p:pic>
      <p:pic>
        <p:nvPicPr>
          <p:cNvPr id="7" name="Рисунок 11" descr="IMG_3858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66499"/>
            <a:ext cx="1916654" cy="123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Загрузки\изображение_viber_2024-12-16_14-30-33-74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57290" y="571480"/>
            <a:ext cx="310600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Загрузки\изображение_viber_2024-12-16_14-30-42-576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00562" y="500042"/>
            <a:ext cx="3214710" cy="2144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Загрузки\изображение_viber_2024-12-16_14-30-50-90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85852" y="4429132"/>
            <a:ext cx="3263052" cy="217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Загрузки\изображение_viber_2024-12-16_14-31-01-039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72066" y="4357694"/>
            <a:ext cx="3333740" cy="2223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321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hoto_5395868689749896462_y.jpg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 rot="16200000">
            <a:off x="1285845" y="-1143001"/>
            <a:ext cx="6858000" cy="9144002"/>
          </a:xfrm>
          <a:prstGeom prst="rect">
            <a:avLst/>
          </a:prstGeom>
        </p:spPr>
      </p:pic>
      <p:pic>
        <p:nvPicPr>
          <p:cNvPr id="7" name="Рисунок 11" descr="IMG_385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66499"/>
            <a:ext cx="1916654" cy="123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179512" y="-35514"/>
            <a:ext cx="1008112" cy="25649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alpha val="30000"/>
            </a:schemeClr>
          </a:solidFill>
          <a:ln>
            <a:solidFill>
              <a:srgbClr val="996633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2662"/>
            <a:ext cx="1008112" cy="125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Информационный центр по устойчивому развитию - РНТ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4" y="1468299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Задачи по достижению ЦУР № 3 «Обеспечение здорового образа жизни и  содействие благополучию для всех в любом возраст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2547008"/>
            <a:ext cx="968203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Общество 'Знание'. Архив новосте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" y="3627128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ЦЕЛИ УСТОЙЧИВОГО РАЗВИТИЯ В БЕЛАРУС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4653136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.DESKTOP-RMFP4K5\Downloads\photo_5395868689749896609_y.jpg"/>
          <p:cNvPicPr>
            <a:picLocks noChangeAspect="1" noChangeArrowheads="1"/>
          </p:cNvPicPr>
          <p:nvPr/>
        </p:nvPicPr>
        <p:blipFill>
          <a:blip r:embed="rId9"/>
          <a:srcRect t="9869" r="9657"/>
          <a:stretch>
            <a:fillRect/>
          </a:stretch>
        </p:blipFill>
        <p:spPr bwMode="auto">
          <a:xfrm>
            <a:off x="1285852" y="4429132"/>
            <a:ext cx="3143272" cy="2351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Users\User.DESKTOP-RMFP4K5\Downloads\photo_5395868689749896608_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4414" y="285728"/>
            <a:ext cx="2573548" cy="1936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.DESKTOP-RMFP4K5\Downloads\photo_5395868689749896611_y.jpg"/>
          <p:cNvPicPr>
            <a:picLocks noChangeAspect="1" noChangeArrowheads="1"/>
          </p:cNvPicPr>
          <p:nvPr/>
        </p:nvPicPr>
        <p:blipFill>
          <a:blip r:embed="rId11"/>
          <a:srcRect r="10825"/>
          <a:stretch>
            <a:fillRect/>
          </a:stretch>
        </p:blipFill>
        <p:spPr bwMode="auto">
          <a:xfrm>
            <a:off x="3571868" y="2053810"/>
            <a:ext cx="2874129" cy="2381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3929058" y="71414"/>
            <a:ext cx="4929222" cy="178510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В рамках реализации профилактического проекта «</a:t>
            </a:r>
            <a:r>
              <a:rPr lang="ru-RU" sz="2200" dirty="0" err="1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Отор</a:t>
            </a:r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 – здоровый </a:t>
            </a:r>
            <a:r>
              <a:rPr lang="ru-RU" sz="2200" dirty="0" err="1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агрогородок</a:t>
            </a:r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» на базе учреждения образования «</a:t>
            </a:r>
            <a:r>
              <a:rPr lang="ru-RU" sz="2200" dirty="0" err="1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Оторская</a:t>
            </a:r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 базовая школа» проводятся различные</a:t>
            </a:r>
            <a:endParaRPr lang="ru-RU" sz="2200" dirty="0">
              <a:solidFill>
                <a:srgbClr val="737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9388" y="1857364"/>
            <a:ext cx="2428892" cy="347787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конкурсы, акции, информационные часы и беседы с представителя компетентных органов, так же ежемесячно проводятся кинолектории и многое другое.</a:t>
            </a:r>
            <a:endParaRPr lang="ru-RU" sz="2200" dirty="0">
              <a:solidFill>
                <a:srgbClr val="737373"/>
              </a:solidFill>
            </a:endParaRPr>
          </a:p>
        </p:txBody>
      </p:sp>
      <p:pic>
        <p:nvPicPr>
          <p:cNvPr id="16" name="Picture 2" descr="http://miraman.ru/uploads/protected/000/000/031/85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7686" y="4714884"/>
            <a:ext cx="2143140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2695" y="5500702"/>
            <a:ext cx="466130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9975" b="80682" l="0" r="100000">
                        <a14:foregroundMark x1="18036" y1="33460" x2="18393" y2="34343"/>
                        <a14:foregroundMark x1="26607" y1="44192" x2="34107" y2="44192"/>
                        <a14:foregroundMark x1="52143" y1="20960" x2="76964" y2="33712"/>
                        <a14:foregroundMark x1="22500" y1="27652" x2="65714" y2="26263"/>
                        <a14:foregroundMark x1="75000" y1="14268" x2="57679" y2="26389"/>
                        <a14:foregroundMark x1="10536" y1="38258" x2="536" y2="35354"/>
                        <a14:foregroundMark x1="16429" y1="67677" x2="42857" y2="77020"/>
                        <a14:foregroundMark x1="43393" y1="77020" x2="82857" y2="64520"/>
                        <a14:foregroundMark x1="48929" y1="77904" x2="73393" y2="71465"/>
                        <a14:foregroundMark x1="74821" y1="18056" x2="72857" y2="24116"/>
                        <a14:foregroundMark x1="65263" y1="14392" x2="63860" y2="19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39" b="20212"/>
          <a:stretch/>
        </p:blipFill>
        <p:spPr>
          <a:xfrm>
            <a:off x="0" y="5721312"/>
            <a:ext cx="1186889" cy="1136688"/>
          </a:xfrm>
          <a:prstGeom prst="rect">
            <a:avLst/>
          </a:prstGeom>
        </p:spPr>
      </p:pic>
      <p:pic>
        <p:nvPicPr>
          <p:cNvPr id="3074" name="Picture 2" descr="D:\Загрузки\fitness_mar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42976" y="2285992"/>
            <a:ext cx="249002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321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hoto_5395868689749896462_y.jpg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 rot="16200000">
            <a:off x="1143001" y="-1143001"/>
            <a:ext cx="6858000" cy="9144002"/>
          </a:xfrm>
          <a:prstGeom prst="rect">
            <a:avLst/>
          </a:prstGeom>
        </p:spPr>
      </p:pic>
      <p:pic>
        <p:nvPicPr>
          <p:cNvPr id="7" name="Рисунок 11" descr="IMG_385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66499"/>
            <a:ext cx="1916654" cy="123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179512" y="-35514"/>
            <a:ext cx="1008112" cy="25649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alpha val="30000"/>
            </a:schemeClr>
          </a:solidFill>
          <a:ln>
            <a:solidFill>
              <a:srgbClr val="996633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2662"/>
            <a:ext cx="1008112" cy="125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Информационный центр по устойчивому развитию - РНТ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4" y="1468299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Задачи по достижению ЦУР № 3 «Обеспечение здорового образа жизни и  содействие благополучию для всех в любом возраст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2547008"/>
            <a:ext cx="968203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Общество 'Знание'. Архив новосте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" y="3627128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ЦЕЛИ УСТОЙЧИВОГО РАЗВИТИЯ В БЕЛАРУС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4653136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214414" y="2214554"/>
            <a:ext cx="7786742" cy="212365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Так же на базе детского сада учреждения образования «</a:t>
            </a:r>
            <a:r>
              <a:rPr lang="ru-RU" sz="2200" dirty="0" err="1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Оторская</a:t>
            </a:r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 базовая школа» реализуется профилактический проект </a:t>
            </a:r>
            <a:r>
              <a:rPr lang="ru-RU" sz="2200" dirty="0" smtClean="0">
                <a:solidFill>
                  <a:srgbClr val="FF8D37"/>
                </a:solidFill>
                <a:latin typeface="Times New Roman" pitchFamily="18" charset="0"/>
                <a:cs typeface="Times New Roman" pitchFamily="18" charset="0"/>
              </a:rPr>
              <a:t>«Тропа здоровья»</a:t>
            </a:r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. Цель проекта – формирование у воспитанников учреждения образования навыков </a:t>
            </a:r>
            <a:r>
              <a:rPr lang="ru-RU" sz="2200" dirty="0" err="1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 поведения, знаний и навыков ведения активного образа жизни. </a:t>
            </a:r>
            <a:endParaRPr lang="ru-RU" sz="2200" dirty="0">
              <a:solidFill>
                <a:srgbClr val="737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5" name="Picture 13" descr="C:\Users\User.DESKTOP-RMFP4K5\Downloads\photo_5395868689749896040_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4357694"/>
            <a:ext cx="3173846" cy="2375425"/>
          </a:xfrm>
          <a:prstGeom prst="rect">
            <a:avLst/>
          </a:prstGeom>
          <a:noFill/>
        </p:spPr>
      </p:pic>
      <p:pic>
        <p:nvPicPr>
          <p:cNvPr id="3088" name="Picture 16" descr="C:\Users\User.DESKTOP-RMFP4K5\Downloads\photo_5395868689749896113_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2" y="0"/>
            <a:ext cx="2857488" cy="2143116"/>
          </a:xfrm>
          <a:prstGeom prst="rect">
            <a:avLst/>
          </a:prstGeom>
          <a:noFill/>
        </p:spPr>
      </p:pic>
      <p:pic>
        <p:nvPicPr>
          <p:cNvPr id="3084" name="Picture 12" descr="C:\Users\User.DESKTOP-RMFP4K5\Downloads\photo_5395868689749896020_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4414" y="4357693"/>
            <a:ext cx="3214710" cy="2416055"/>
          </a:xfrm>
          <a:prstGeom prst="rect">
            <a:avLst/>
          </a:prstGeom>
          <a:noFill/>
        </p:spPr>
      </p:pic>
      <p:pic>
        <p:nvPicPr>
          <p:cNvPr id="16" name="Picture 8" descr="https://avatars.mds.yandex.net/i?id=753ecbd7a922a2647456420d407ccdf2_l-4233047-images-thumbs&amp;n=13"/>
          <p:cNvPicPr>
            <a:picLocks noChangeAspect="1" noChangeArrowheads="1"/>
          </p:cNvPicPr>
          <p:nvPr/>
        </p:nvPicPr>
        <p:blipFill>
          <a:blip r:embed="rId12" cstate="print"/>
          <a:srcRect l="10001" t="7868" r="12495" b="9517"/>
          <a:stretch>
            <a:fillRect/>
          </a:stretch>
        </p:blipFill>
        <p:spPr bwMode="auto">
          <a:xfrm>
            <a:off x="1214414" y="0"/>
            <a:ext cx="3214710" cy="2177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2" descr="https://avatars.mds.yandex.net/i?id=8172e28ff68e8762660b2251a9502e7e89528592-10963969-images-thumbs&amp;n=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7686" y="5000636"/>
            <a:ext cx="1455236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9975" b="80682" l="0" r="100000">
                        <a14:foregroundMark x1="18036" y1="33460" x2="18393" y2="34343"/>
                        <a14:foregroundMark x1="26607" y1="44192" x2="34107" y2="44192"/>
                        <a14:foregroundMark x1="52143" y1="20960" x2="76964" y2="33712"/>
                        <a14:foregroundMark x1="22500" y1="27652" x2="65714" y2="26263"/>
                        <a14:foregroundMark x1="75000" y1="14268" x2="57679" y2="26389"/>
                        <a14:foregroundMark x1="10536" y1="38258" x2="536" y2="35354"/>
                        <a14:foregroundMark x1="16429" y1="67677" x2="42857" y2="77020"/>
                        <a14:foregroundMark x1="43393" y1="77020" x2="82857" y2="64520"/>
                        <a14:foregroundMark x1="48929" y1="77904" x2="73393" y2="71465"/>
                        <a14:foregroundMark x1="74821" y1="18056" x2="72857" y2="24116"/>
                        <a14:foregroundMark x1="65263" y1="14392" x2="63860" y2="19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39" b="20212"/>
          <a:stretch/>
        </p:blipFill>
        <p:spPr>
          <a:xfrm>
            <a:off x="0" y="5721312"/>
            <a:ext cx="1186889" cy="11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1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hoto_5395868689749896462_y.jpg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 rot="16200000">
            <a:off x="1143001" y="-1143001"/>
            <a:ext cx="6858000" cy="9144002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179512" y="-35514"/>
            <a:ext cx="1008112" cy="25649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alpha val="30000"/>
            </a:schemeClr>
          </a:solidFill>
          <a:ln>
            <a:solidFill>
              <a:srgbClr val="996633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2662"/>
            <a:ext cx="1008112" cy="125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Информационный центр по устойчивому развитию - РНТ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4" y="1468299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Задачи по достижению ЦУР № 3 «Обеспечение здорового образа жизни и  содействие благополучию для всех в любом возраст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2547008"/>
            <a:ext cx="968203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Общество 'Знание'. Архив новост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" y="3627128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ЦЕЛИ УСТОЙЧИВОГО РАЗВИТИЯ В БЕЛАРУС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4653136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428728" y="1348800"/>
            <a:ext cx="3929090" cy="55092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В 2024 году продолжается реализация  республиканского молодежного семейного проекта «</a:t>
            </a:r>
            <a:r>
              <a:rPr lang="ru-RU" sz="2200" dirty="0" smtClean="0">
                <a:solidFill>
                  <a:srgbClr val="FF8D37"/>
                </a:solidFill>
                <a:latin typeface="Times New Roman" pitchFamily="18" charset="0"/>
                <a:cs typeface="Times New Roman" pitchFamily="18" charset="0"/>
              </a:rPr>
              <a:t>Папа-зал» </a:t>
            </a:r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среди учащихся </a:t>
            </a:r>
            <a:r>
              <a:rPr lang="ru-RU" sz="2200" dirty="0" err="1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ГУО</a:t>
            </a:r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200" dirty="0" err="1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Оторский</a:t>
            </a:r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 ясли-сад – базовая школа</a:t>
            </a:r>
          </a:p>
          <a:p>
            <a:pPr algn="just"/>
            <a:r>
              <a:rPr lang="ru-RU" sz="2200" dirty="0" err="1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Чечерского</a:t>
            </a:r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 района» в рамках реализации проекта «</a:t>
            </a:r>
            <a:r>
              <a:rPr lang="ru-RU" sz="2200" dirty="0" err="1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Отор</a:t>
            </a:r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 – здоровый </a:t>
            </a:r>
            <a:r>
              <a:rPr lang="ru-RU" sz="2200" dirty="0" err="1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агрогородок</a:t>
            </a:r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». Данный проект направлен на сохранение традиционных семейных ценностей, укрепление и развитие отцовско-детских отношений и популяризацию здорового образа жизни.</a:t>
            </a:r>
            <a:endParaRPr lang="ru-RU" sz="2200" dirty="0"/>
          </a:p>
        </p:txBody>
      </p:sp>
      <p:pic>
        <p:nvPicPr>
          <p:cNvPr id="23" name="Рисунок 22" descr="D:\Фото\фото спорт\2019.09.30 - неделя спорта и здоровья\IMG_20190930_091831.jpg"/>
          <p:cNvPicPr/>
          <p:nvPr/>
        </p:nvPicPr>
        <p:blipFill>
          <a:blip r:embed="rId8" cstate="print"/>
          <a:srcRect t="7463" r="2041" b="37140"/>
          <a:stretch>
            <a:fillRect/>
          </a:stretch>
        </p:blipFill>
        <p:spPr bwMode="auto">
          <a:xfrm>
            <a:off x="5357818" y="0"/>
            <a:ext cx="25003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:\Фото\фото спорт\2020.09.11 - неделя спорта и здоровья\изображение_viber_2020-09-11_12-52-25.jpg"/>
          <p:cNvPicPr/>
          <p:nvPr/>
        </p:nvPicPr>
        <p:blipFill>
          <a:blip r:embed="rId9" cstate="print"/>
          <a:srcRect r="2041" b="22858"/>
          <a:stretch>
            <a:fillRect/>
          </a:stretch>
        </p:blipFill>
        <p:spPr bwMode="auto">
          <a:xfrm>
            <a:off x="5786446" y="5286388"/>
            <a:ext cx="314327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10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857364"/>
            <a:ext cx="3071834" cy="178595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6" name="Picture 2" descr="https://avatars.mds.yandex.net/i?id=b38b741f9b005161e2617734b271f406_sr-5232386-images-thumbs&amp;n=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0298" y="0"/>
            <a:ext cx="1928826" cy="1361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11" descr="IMG_3858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66499"/>
            <a:ext cx="1916654" cy="123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57818" y="3643314"/>
            <a:ext cx="356434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9975" b="80682" l="0" r="100000">
                        <a14:foregroundMark x1="18036" y1="33460" x2="18393" y2="34343"/>
                        <a14:foregroundMark x1="26607" y1="44192" x2="34107" y2="44192"/>
                        <a14:foregroundMark x1="52143" y1="20960" x2="76964" y2="33712"/>
                        <a14:foregroundMark x1="22500" y1="27652" x2="65714" y2="26263"/>
                        <a14:foregroundMark x1="75000" y1="14268" x2="57679" y2="26389"/>
                        <a14:foregroundMark x1="10536" y1="38258" x2="536" y2="35354"/>
                        <a14:foregroundMark x1="16429" y1="67677" x2="42857" y2="77020"/>
                        <a14:foregroundMark x1="43393" y1="77020" x2="82857" y2="64520"/>
                        <a14:foregroundMark x1="48929" y1="77904" x2="73393" y2="71465"/>
                        <a14:foregroundMark x1="74821" y1="18056" x2="72857" y2="24116"/>
                        <a14:foregroundMark x1="65263" y1="14392" x2="63860" y2="19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39" b="20212"/>
          <a:stretch/>
        </p:blipFill>
        <p:spPr>
          <a:xfrm>
            <a:off x="0" y="5721312"/>
            <a:ext cx="1186889" cy="11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1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hoto_5395868689749896462_y.jpg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 rot="16200000">
            <a:off x="1143001" y="-1143001"/>
            <a:ext cx="6858000" cy="9144002"/>
          </a:xfrm>
          <a:prstGeom prst="rect">
            <a:avLst/>
          </a:prstGeom>
        </p:spPr>
      </p:pic>
      <p:pic>
        <p:nvPicPr>
          <p:cNvPr id="7" name="Рисунок 11" descr="IMG_385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66499"/>
            <a:ext cx="1916654" cy="123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179512" y="-35514"/>
            <a:ext cx="1008112" cy="25649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alpha val="30000"/>
            </a:schemeClr>
          </a:solidFill>
          <a:ln>
            <a:solidFill>
              <a:srgbClr val="996633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2662"/>
            <a:ext cx="1008112" cy="125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Информационный центр по устойчивому развитию - РНТ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4" y="1468299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Задачи по достижению ЦУР № 3 «Обеспечение здорового образа жизни и  содействие благополучию для всех в любом возраст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2547008"/>
            <a:ext cx="968203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Общество 'Знание'. Архив новосте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" y="3627128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ЦЕЛИ УСТОЙЧИВОГО РАЗВИТИЯ В БЕЛАРУС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4653136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/>
        </p:nvGraphicFramePr>
        <p:xfrm>
          <a:off x="1428728" y="1571612"/>
          <a:ext cx="707236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9975" b="80682" l="0" r="100000">
                        <a14:foregroundMark x1="18036" y1="33460" x2="18393" y2="34343"/>
                        <a14:foregroundMark x1="26607" y1="44192" x2="34107" y2="44192"/>
                        <a14:foregroundMark x1="52143" y1="20960" x2="76964" y2="33712"/>
                        <a14:foregroundMark x1="22500" y1="27652" x2="65714" y2="26263"/>
                        <a14:foregroundMark x1="75000" y1="14268" x2="57679" y2="26389"/>
                        <a14:foregroundMark x1="10536" y1="38258" x2="536" y2="35354"/>
                        <a14:foregroundMark x1="16429" y1="67677" x2="42857" y2="77020"/>
                        <a14:foregroundMark x1="43393" y1="77020" x2="82857" y2="64520"/>
                        <a14:foregroundMark x1="48929" y1="77904" x2="73393" y2="71465"/>
                        <a14:foregroundMark x1="74821" y1="18056" x2="72857" y2="24116"/>
                        <a14:foregroundMark x1="65263" y1="14392" x2="63860" y2="19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39" b="20212"/>
          <a:stretch/>
        </p:blipFill>
        <p:spPr>
          <a:xfrm>
            <a:off x="0" y="5721312"/>
            <a:ext cx="1186889" cy="11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1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hoto_5395868689749896462_y.jpg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 rot="16200000">
            <a:off x="1143001" y="-1143001"/>
            <a:ext cx="6858000" cy="9144002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179512" y="-35514"/>
            <a:ext cx="1008112" cy="25649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alpha val="30000"/>
            </a:schemeClr>
          </a:solidFill>
          <a:ln>
            <a:solidFill>
              <a:srgbClr val="996633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2662"/>
            <a:ext cx="1008112" cy="125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Информационный центр по устойчивому развитию - РНТ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4" y="1468299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Задачи по достижению ЦУР № 3 «Обеспечение здорового образа жизни и  содействие благополучию для всех в любом возраст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2547008"/>
            <a:ext cx="968203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Общество 'Знание'. Архив новост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" y="3627128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ЦЕЛИ УСТОЙЧИВОГО РАЗВИТИЯ В БЕЛАРУС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0" y="4653136"/>
            <a:ext cx="951388" cy="9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28728" y="1285860"/>
            <a:ext cx="6357982" cy="430887"/>
          </a:xfrm>
          <a:prstGeom prst="rect">
            <a:avLst/>
          </a:prstGeom>
          <a:solidFill>
            <a:prstClr val="white">
              <a:alpha val="60000"/>
            </a:prst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2200" dirty="0" err="1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ЦУР</a:t>
            </a:r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200" dirty="0" err="1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аг</a:t>
            </a:r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Отор</a:t>
            </a:r>
            <a:r>
              <a:rPr lang="ru-RU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dirty="0">
              <a:solidFill>
                <a:srgbClr val="737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728" y="1687354"/>
            <a:ext cx="6357982" cy="5170646"/>
          </a:xfrm>
          <a:prstGeom prst="rect">
            <a:avLst/>
          </a:prstGeom>
          <a:solidFill>
            <a:prstClr val="white">
              <a:alpha val="60000"/>
            </a:prst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3.3.1 Число новых заражений ВИЧ на 1000 неинфицированных в разбивке по полу, возрасту и принадлежности к основным группам населения – в </a:t>
            </a:r>
            <a:r>
              <a:rPr lang="ru-RU" sz="2200" dirty="0" err="1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аг.Отор</a:t>
            </a:r>
            <a:r>
              <a:rPr lang="ru-RU" sz="2200" dirty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 не регистрировались. </a:t>
            </a:r>
          </a:p>
          <a:p>
            <a:pPr algn="just"/>
            <a:r>
              <a:rPr lang="ru-RU" sz="2200" dirty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3.3.3 Заболеваемость малярией на 1000 человек – не регистрировались. </a:t>
            </a:r>
          </a:p>
          <a:p>
            <a:pPr algn="just"/>
            <a:r>
              <a:rPr lang="ru-RU" sz="2200" dirty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3.3.4 Заболеваемость гепатитом </a:t>
            </a:r>
            <a:r>
              <a:rPr lang="ru-RU" sz="2200" dirty="0" err="1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dirty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 на 100000 человек – не регистрировались. </a:t>
            </a:r>
          </a:p>
          <a:p>
            <a:pPr algn="just"/>
            <a:r>
              <a:rPr lang="ru-RU" sz="2200" dirty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3.b.1 Доля целевой группы населения, охваченная иммунизацией всеми вакцинами, включенными в национальные программы - </a:t>
            </a:r>
            <a:r>
              <a:rPr lang="be-BY" sz="2200" dirty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выполнение профилактических прививок против вакциноуправляемых инфекций по аг.Отор за 11 месяцев 2024 года составило 100% среди взрослого населения и 85,71% среди детского населения.</a:t>
            </a:r>
            <a:endParaRPr lang="ru-RU" sz="2200" dirty="0">
              <a:solidFill>
                <a:srgbClr val="737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11" descr="IMG_3858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66499"/>
            <a:ext cx="1916654" cy="123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9975" b="80682" l="0" r="100000">
                        <a14:foregroundMark x1="18036" y1="33460" x2="18393" y2="34343"/>
                        <a14:foregroundMark x1="26607" y1="44192" x2="34107" y2="44192"/>
                        <a14:foregroundMark x1="52143" y1="20960" x2="76964" y2="33712"/>
                        <a14:foregroundMark x1="22500" y1="27652" x2="65714" y2="26263"/>
                        <a14:foregroundMark x1="75000" y1="14268" x2="57679" y2="26389"/>
                        <a14:foregroundMark x1="10536" y1="38258" x2="536" y2="35354"/>
                        <a14:foregroundMark x1="16429" y1="67677" x2="42857" y2="77020"/>
                        <a14:foregroundMark x1="43393" y1="77020" x2="82857" y2="64520"/>
                        <a14:foregroundMark x1="48929" y1="77904" x2="73393" y2="71465"/>
                        <a14:foregroundMark x1="74821" y1="18056" x2="72857" y2="24116"/>
                        <a14:foregroundMark x1="65263" y1="14392" x2="63860" y2="19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39" b="20212"/>
          <a:stretch/>
        </p:blipFill>
        <p:spPr>
          <a:xfrm>
            <a:off x="0" y="5721312"/>
            <a:ext cx="1186889" cy="1136688"/>
          </a:xfrm>
          <a:prstGeom prst="rect">
            <a:avLst/>
          </a:prstGeom>
        </p:spPr>
      </p:pic>
      <p:pic>
        <p:nvPicPr>
          <p:cNvPr id="4099" name="Picture 3" descr="D:\Загрузки\All_SDGs-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57291" y="0"/>
            <a:ext cx="6357982" cy="1428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21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386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Admin</cp:lastModifiedBy>
  <cp:revision>30</cp:revision>
  <dcterms:created xsi:type="dcterms:W3CDTF">2024-12-13T12:29:38Z</dcterms:created>
  <dcterms:modified xsi:type="dcterms:W3CDTF">2024-12-16T11:53:49Z</dcterms:modified>
</cp:coreProperties>
</file>